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61" r:id="rId8"/>
    <p:sldId id="264" r:id="rId9"/>
    <p:sldId id="265" r:id="rId10"/>
    <p:sldId id="263" r:id="rId11"/>
    <p:sldId id="271" r:id="rId12"/>
    <p:sldId id="272" r:id="rId13"/>
    <p:sldId id="266" r:id="rId14"/>
    <p:sldId id="267" r:id="rId15"/>
    <p:sldId id="268" r:id="rId16"/>
    <p:sldId id="270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40" autoAdjust="0"/>
  </p:normalViewPr>
  <p:slideViewPr>
    <p:cSldViewPr>
      <p:cViewPr varScale="1">
        <p:scale>
          <a:sx n="78" d="100"/>
          <a:sy n="78" d="100"/>
        </p:scale>
        <p:origin x="25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C87DB9D-39E9-4ABE-A874-C693C02BE3A7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0A0543-C5F2-4A05-A30B-B42F03EC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DF67CB5-67E6-48B2-AAC9-16DE355545ED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2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62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3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2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All	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1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36A0-5539-42E6-B583-C27DC06D8DD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8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4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5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8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5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44025-6920-47F2-87DA-18D0DA7F5D05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2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l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6443"/>
            <a:ext cx="1643888" cy="31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362200" y="1219200"/>
            <a:ext cx="6474303" cy="2438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362201" y="4038600"/>
            <a:ext cx="6477000" cy="838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979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9156700" cy="1676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6406" y="457200"/>
            <a:ext cx="9144000" cy="762000"/>
          </a:xfrm>
          <a:prstGeom prst="rect">
            <a:avLst/>
          </a:prstGeom>
        </p:spPr>
        <p:txBody>
          <a:bodyPr/>
          <a:lstStyle>
            <a:lvl1pPr algn="ctr">
              <a:defRPr sz="4400" b="1" baseline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2286000"/>
            <a:ext cx="77724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0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" y="3175"/>
            <a:ext cx="85391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75"/>
            <a:ext cx="60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4360" y="193197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DF9264-76E3-47B2-8B15-B1600B42E822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FF33B-00AA-4E0D-8364-75646240F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3175"/>
            <a:ext cx="85391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3175"/>
            <a:ext cx="60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4360" y="193197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7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53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3175"/>
            <a:ext cx="85391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5"/>
            <a:ext cx="60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4360" y="193197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6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738" y="228600"/>
            <a:ext cx="3048000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2738" y="1447800"/>
            <a:ext cx="30480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35101"/>
            <a:ext cx="300831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2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17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l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457202" y="6172200"/>
            <a:ext cx="3141663" cy="431501"/>
            <a:chOff x="1828800" y="5257799"/>
            <a:chExt cx="5461017" cy="748671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369264"/>
              <a:ext cx="2857500" cy="54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4800764" y="5257799"/>
              <a:ext cx="0" cy="68583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899" y="5311839"/>
              <a:ext cx="2030154" cy="39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4742544" y="5712768"/>
              <a:ext cx="2547273" cy="29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18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00" b="1">
                  <a:solidFill>
                    <a:srgbClr val="000000"/>
                  </a:solidFill>
                  <a:cs typeface="Arial" pitchFamily="34" charset="0"/>
                </a:rPr>
                <a:t>Council of Large Public Housing Authorities</a:t>
              </a: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362202" y="1219200"/>
            <a:ext cx="6474303" cy="24384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r">
              <a:buNone/>
              <a:defRPr sz="6000"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362201" y="4038600"/>
            <a:ext cx="6477000" cy="8382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r">
              <a:buNone/>
              <a:defRPr sz="28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941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9156700" cy="1676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6406" y="457200"/>
            <a:ext cx="9144000" cy="762000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4400" b="1" baseline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2286000"/>
            <a:ext cx="7772400" cy="3733800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32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2" y="3175"/>
            <a:ext cx="85391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75"/>
            <a:ext cx="60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4360" y="193197"/>
            <a:ext cx="8229600" cy="762000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40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186">
              <a:defRPr/>
            </a:pPr>
            <a:fld id="{DFDF9264-76E3-47B2-8B15-B1600B42E822}" type="datetimeFigureOut">
              <a:rPr lang="en-US"/>
              <a:pPr defTabSz="914186">
                <a:defRPr/>
              </a:pPr>
              <a:t>1/27/2016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186"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186">
              <a:defRPr/>
            </a:pPr>
            <a:fld id="{4C0FF33B-00AA-4E0D-8364-75646240F375}" type="slidenum">
              <a:rPr lang="en-US"/>
              <a:pPr defTabSz="91418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0"/>
            <a:ext cx="9156700" cy="1676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6406" y="457200"/>
            <a:ext cx="9144000" cy="762000"/>
          </a:xfrm>
          <a:prstGeom prst="rect">
            <a:avLst/>
          </a:prstGeom>
        </p:spPr>
        <p:txBody>
          <a:bodyPr/>
          <a:lstStyle>
            <a:lvl1pPr algn="ctr">
              <a:defRPr sz="4400" b="1" baseline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2286000"/>
            <a:ext cx="77724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2" y="3175"/>
            <a:ext cx="85391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3175"/>
            <a:ext cx="60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4360" y="193197"/>
            <a:ext cx="8229600" cy="762000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40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3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95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2" y="3175"/>
            <a:ext cx="85391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5"/>
            <a:ext cx="60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4360" y="193197"/>
            <a:ext cx="8229600" cy="762000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40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6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738" y="228600"/>
            <a:ext cx="3048000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2738" y="1447800"/>
            <a:ext cx="30480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1435101"/>
            <a:ext cx="3008313" cy="45085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273050"/>
            <a:ext cx="3008313" cy="1162050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44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" y="3175"/>
            <a:ext cx="85391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75"/>
            <a:ext cx="60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4360" y="193197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66AF32-A22A-4A34-AE35-3E431E644F0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CF0BC5-60C4-44F1-B0C8-533642B1231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1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3175"/>
            <a:ext cx="85391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3175"/>
            <a:ext cx="60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4360" y="193197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9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93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3175"/>
            <a:ext cx="85391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5"/>
            <a:ext cx="60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4360" y="193197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738" y="228600"/>
            <a:ext cx="3048000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2738" y="1447800"/>
            <a:ext cx="30480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35101"/>
            <a:ext cx="300831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1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65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l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457200" y="6172200"/>
            <a:ext cx="3141663" cy="431800"/>
            <a:chOff x="1828800" y="5257799"/>
            <a:chExt cx="5461017" cy="749188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369264"/>
              <a:ext cx="2857500" cy="54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4800764" y="5257799"/>
              <a:ext cx="0" cy="68583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899" y="5311839"/>
              <a:ext cx="2030154" cy="39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4742543" y="5712767"/>
              <a:ext cx="2547274" cy="29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00" b="1">
                  <a:solidFill>
                    <a:srgbClr val="000000"/>
                  </a:solidFill>
                  <a:cs typeface="Arial" pitchFamily="34" charset="0"/>
                </a:rPr>
                <a:t>Council of Large Public Housing Authorities</a:t>
              </a: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362200" y="1219200"/>
            <a:ext cx="6474303" cy="2438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362201" y="4038600"/>
            <a:ext cx="6477000" cy="838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32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6443"/>
            <a:ext cx="1643888" cy="31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6443"/>
            <a:ext cx="1643888" cy="31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236443"/>
            <a:ext cx="1643888" cy="31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20" indent="-34282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epeterson@afterschoolalliance.or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04800" y="2043298"/>
            <a:ext cx="91249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600" b="1" dirty="0" smtClean="0">
                <a:solidFill>
                  <a:schemeClr val="bg1"/>
                </a:solidFill>
              </a:rPr>
              <a:t>   The Every Students Succeeds Act: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6182" y="2843517"/>
            <a:ext cx="7391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>
                <a:solidFill>
                  <a:schemeClr val="bg1"/>
                </a:solidFill>
              </a:rPr>
              <a:t>What does it mean for afterschool and summer learning?</a:t>
            </a:r>
            <a:endParaRPr lang="en-US" sz="3600" i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5024438"/>
            <a:ext cx="9164638" cy="4619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i="1" dirty="0">
                <a:solidFill>
                  <a:srgbClr val="4F81BD">
                    <a:lumMod val="40000"/>
                    <a:lumOff val="60000"/>
                  </a:srgbClr>
                </a:solidFill>
                <a:cs typeface="Arial" pitchFamily="34" charset="0"/>
              </a:rPr>
              <a:t>Thank you for joining us. The webinar will begin shortly.</a:t>
            </a:r>
          </a:p>
        </p:txBody>
      </p:sp>
    </p:spTree>
    <p:extLst>
      <p:ext uri="{BB962C8B-B14F-4D97-AF65-F5344CB8AC3E}">
        <p14:creationId xmlns:p14="http://schemas.microsoft.com/office/powerpoint/2010/main" val="15798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Afterschool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846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New Title IV program “Student </a:t>
            </a:r>
            <a:r>
              <a:rPr lang="en-US" sz="3600" dirty="0">
                <a:solidFill>
                  <a:prstClr val="black"/>
                </a:solidFill>
              </a:rPr>
              <a:t>Support and Academic Enrichment </a:t>
            </a:r>
            <a:r>
              <a:rPr lang="en-US" sz="3600" dirty="0" smtClean="0">
                <a:solidFill>
                  <a:prstClr val="black"/>
                </a:solidFill>
              </a:rPr>
              <a:t>Grants” allows LEAs to use $ to support afterschool (STEM).  </a:t>
            </a: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200" i="1" dirty="0" smtClean="0">
                <a:solidFill>
                  <a:prstClr val="black"/>
                </a:solidFill>
              </a:rPr>
              <a:t>Details in Sec</a:t>
            </a:r>
            <a:r>
              <a:rPr lang="en-US" sz="3200" i="1" dirty="0">
                <a:solidFill>
                  <a:prstClr val="black"/>
                </a:solidFill>
              </a:rPr>
              <a:t>. 4104 (State Uses of Funds) </a:t>
            </a:r>
            <a:r>
              <a:rPr lang="en-US" sz="3200" i="1" dirty="0" smtClean="0">
                <a:solidFill>
                  <a:prstClr val="black"/>
                </a:solidFill>
              </a:rPr>
              <a:t>and </a:t>
            </a:r>
            <a:r>
              <a:rPr lang="en-US" sz="3200" i="1" dirty="0">
                <a:solidFill>
                  <a:prstClr val="black"/>
                </a:solidFill>
              </a:rPr>
              <a:t>Sec 4107 (Activities to Support Well Rounded Educational Activities) </a:t>
            </a:r>
            <a:endParaRPr lang="en-US" altLang="en-US" sz="3200" i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52399"/>
            <a:ext cx="257792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Schools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846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/>
              <a:t>Community </a:t>
            </a:r>
            <a:r>
              <a:rPr lang="en-US" sz="3000" dirty="0"/>
              <a:t>Support for School Success</a:t>
            </a:r>
            <a:r>
              <a:rPr lang="en-US" sz="3000" i="1" dirty="0"/>
              <a:t> </a:t>
            </a:r>
            <a:endParaRPr lang="en-US" sz="3000" i="1" dirty="0" smtClean="0"/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/>
              <a:t>Authorizes </a:t>
            </a:r>
            <a:r>
              <a:rPr lang="en-US" sz="3000" dirty="0"/>
              <a:t>at least 10 </a:t>
            </a:r>
            <a:r>
              <a:rPr lang="en-US" sz="3000" dirty="0" smtClean="0"/>
              <a:t>grants </a:t>
            </a:r>
            <a:r>
              <a:rPr lang="en-US" sz="3000" dirty="0"/>
              <a:t>annually for the Full-Service Community Schools [FSCS] program. </a:t>
            </a:r>
            <a:endParaRPr lang="en-US" sz="3000" dirty="0" smtClean="0"/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/>
              <a:t>Provide </a:t>
            </a:r>
            <a:r>
              <a:rPr lang="en-US" sz="3000" dirty="0"/>
              <a:t>assistance to FSCS programs to improve the coordination and integration, accessibility, and effectiveness of services for children and families. </a:t>
            </a:r>
            <a:endParaRPr lang="en-US" sz="3000" dirty="0" smtClean="0"/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/>
              <a:t>Grants </a:t>
            </a:r>
            <a:r>
              <a:rPr lang="en-US" sz="3000" dirty="0"/>
              <a:t>will provide a minimum of $75,000 each year 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59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 there is more!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2057400"/>
            <a:ext cx="5560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 </a:t>
            </a: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I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4151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6992" y="1453432"/>
            <a:ext cx="8689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FAQ in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Get more in depth: 4 webinars being planned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590800" y="3124200"/>
            <a:ext cx="384048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5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Connect with us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0226" y="1905000"/>
            <a:ext cx="7848600" cy="1888122"/>
            <a:chOff x="762000" y="3505200"/>
            <a:chExt cx="7848600" cy="1888122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4916269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</a:rPr>
                <a:t>@afterschool4all</a:t>
              </a:r>
            </a:p>
            <a:p>
              <a:pPr algn="ctr"/>
              <a:endParaRPr lang="en-US" sz="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35448" y="4916268"/>
              <a:ext cx="257955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</a:rPr>
                <a:t>/afterschoolalliancedc</a:t>
              </a:r>
            </a:p>
            <a:p>
              <a:pPr algn="ctr"/>
              <a:endParaRPr lang="en-US" sz="7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endParaRPr>
            </a:p>
          </p:txBody>
        </p:sp>
        <p:pic>
          <p:nvPicPr>
            <p:cNvPr id="6" name="Picture 5" descr="iconsEmailNew_SNACK_04201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7185" y="3581400"/>
              <a:ext cx="951230" cy="9512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715000" y="4916268"/>
              <a:ext cx="2895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</a:rPr>
                <a:t>Afterschool Snack Blog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45720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F81BD">
                      <a:lumMod val="75000"/>
                    </a:srgbClr>
                  </a:solidFill>
                  <a:latin typeface="Trebuchet MS" pitchFamily="34" charset="0"/>
                </a:rPr>
                <a:t>Read Us</a:t>
              </a:r>
            </a:p>
          </p:txBody>
        </p:sp>
        <p:pic>
          <p:nvPicPr>
            <p:cNvPr id="9" name="Picture 8" descr="f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1824" y="3505200"/>
              <a:ext cx="1066800" cy="1066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39424" y="45720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F81BD">
                      <a:lumMod val="75000"/>
                    </a:srgbClr>
                  </a:solidFill>
                  <a:latin typeface="Trebuchet MS" pitchFamily="34" charset="0"/>
                </a:rPr>
                <a:t>Like Us</a:t>
              </a:r>
            </a:p>
          </p:txBody>
        </p:sp>
        <p:pic>
          <p:nvPicPr>
            <p:cNvPr id="11" name="Picture 10" descr="twitter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3505200"/>
              <a:ext cx="1066800" cy="1066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43000" y="45720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F81BD">
                      <a:lumMod val="75000"/>
                    </a:srgbClr>
                  </a:solidFill>
                  <a:latin typeface="Trebuchet MS" pitchFamily="34" charset="0"/>
                </a:rPr>
                <a:t>Follow Us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4360" y="3907224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smtClean="0">
                <a:solidFill>
                  <a:srgbClr val="006BB7"/>
                </a:solidFill>
                <a:latin typeface="Trebuchet MS" pitchFamily="34" charset="0"/>
              </a:rPr>
              <a:t>www.afterschoolalliance.org</a:t>
            </a:r>
          </a:p>
          <a:p>
            <a:pPr marL="0" lvl="1" algn="ctr"/>
            <a:endParaRPr lang="en-US" sz="2800" b="1" dirty="0" smtClean="0">
              <a:solidFill>
                <a:srgbClr val="006BB7"/>
              </a:solidFill>
              <a:latin typeface="Trebuchet MS" pitchFamily="34" charset="0"/>
            </a:endParaRPr>
          </a:p>
          <a:p>
            <a:pPr marL="0" lvl="1" algn="ctr"/>
            <a:r>
              <a:rPr lang="en-US" sz="2800" b="1" dirty="0" smtClean="0">
                <a:solidFill>
                  <a:srgbClr val="006BB7"/>
                </a:solidFill>
                <a:latin typeface="Trebuchet MS" pitchFamily="34" charset="0"/>
              </a:rPr>
              <a:t>Send your questions to:</a:t>
            </a:r>
          </a:p>
          <a:p>
            <a:pPr marL="0" lvl="1" algn="ctr"/>
            <a:r>
              <a:rPr lang="en-US" sz="2800" b="1" dirty="0" smtClean="0">
                <a:solidFill>
                  <a:srgbClr val="006BB7"/>
                </a:solidFill>
                <a:latin typeface="Trebuchet MS" pitchFamily="34" charset="0"/>
                <a:hlinkClick r:id="rId6"/>
              </a:rPr>
              <a:t>epeterson@afterschoolalliance.org</a:t>
            </a:r>
            <a:endParaRPr lang="en-US" sz="2800" b="1" dirty="0" smtClean="0">
              <a:solidFill>
                <a:srgbClr val="006BB7"/>
              </a:solidFill>
              <a:latin typeface="Trebuchet MS" pitchFamily="34" charset="0"/>
            </a:endParaRPr>
          </a:p>
          <a:p>
            <a:pPr marL="0" lvl="1" algn="ctr"/>
            <a:r>
              <a:rPr lang="en-US" sz="2800" b="1" dirty="0" smtClean="0">
                <a:solidFill>
                  <a:srgbClr val="006BB7"/>
                </a:solidFill>
                <a:latin typeface="Trebuchet MS" pitchFamily="34" charset="0"/>
              </a:rPr>
              <a:t>And look for continually updated FAQ.</a:t>
            </a:r>
            <a:endParaRPr lang="en-US" sz="2800" b="1" dirty="0">
              <a:solidFill>
                <a:srgbClr val="006BB7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irwavesireland.com/images/speaker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319463"/>
            <a:ext cx="106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43163" y="2941638"/>
            <a:ext cx="6243637" cy="1325562"/>
          </a:xfrm>
          <a:prstGeom prst="rect">
            <a:avLst/>
          </a:prstGeom>
        </p:spPr>
        <p:txBody>
          <a:bodyPr lIns="91326" tIns="45664" rIns="91326" bIns="45664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small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</a:defRPr>
            </a:lvl5pPr>
            <a:lvl6pPr marL="321457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642915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964372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285829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0" i="1" dirty="0">
                <a:solidFill>
                  <a:srgbClr val="1F497D"/>
                </a:solidFill>
                <a:sym typeface="Gill Sans" charset="0"/>
              </a:rPr>
              <a:t/>
            </a:r>
            <a:br>
              <a:rPr lang="en-US" sz="2400" b="0" i="1" dirty="0">
                <a:solidFill>
                  <a:srgbClr val="1F497D"/>
                </a:solidFill>
                <a:sym typeface="Gill Sans" charset="0"/>
              </a:rPr>
            </a:br>
            <a:r>
              <a:rPr lang="en-US" sz="2400" cap="none" dirty="0">
                <a:solidFill>
                  <a:srgbClr val="1F497D"/>
                </a:solidFill>
                <a:sym typeface="Gill Sans" charset="0"/>
              </a:rPr>
              <a:t>Audio </a:t>
            </a:r>
            <a:r>
              <a:rPr lang="en-US" sz="2400" cap="none" dirty="0" smtClean="0">
                <a:solidFill>
                  <a:srgbClr val="1F497D"/>
                </a:solidFill>
                <a:sym typeface="Gill Sans" charset="0"/>
              </a:rPr>
              <a:t>difficulties? Keep this number handy!</a:t>
            </a:r>
            <a:endParaRPr lang="en-US" sz="2400" cap="none" dirty="0">
              <a:solidFill>
                <a:srgbClr val="1F497D"/>
              </a:solidFill>
              <a:sym typeface="Gill Sans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cap="none" dirty="0">
                <a:solidFill>
                  <a:prstClr val="black"/>
                </a:solidFill>
                <a:sym typeface="Gill Sans" charset="0"/>
              </a:rPr>
              <a:t>Dial: </a:t>
            </a:r>
            <a:r>
              <a:rPr lang="en-US" sz="2000" b="0" cap="none" dirty="0" smtClean="0">
                <a:solidFill>
                  <a:prstClr val="black"/>
                </a:solidFill>
                <a:sym typeface="Gill Sans" charset="0"/>
              </a:rPr>
              <a:t>1-877-860-3058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cap="none" dirty="0" smtClean="0">
                <a:solidFill>
                  <a:prstClr val="black"/>
                </a:solidFill>
                <a:sym typeface="Gill Sans" charset="0"/>
              </a:rPr>
              <a:t>Code: 1135574</a:t>
            </a:r>
            <a:endParaRPr lang="en-US" sz="2000" b="0" cap="none" dirty="0">
              <a:solidFill>
                <a:prstClr val="black"/>
              </a:solidFill>
              <a:sym typeface="Gill Sans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63800" y="1295400"/>
            <a:ext cx="4289425" cy="1325563"/>
          </a:xfrm>
          <a:prstGeom prst="rect">
            <a:avLst/>
          </a:prstGeom>
        </p:spPr>
        <p:txBody>
          <a:bodyPr lIns="91326" tIns="45664" rIns="91326" bIns="45664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small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</a:defRPr>
            </a:lvl5pPr>
            <a:lvl6pPr marL="321457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642915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964372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285829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0" i="1" dirty="0">
                <a:solidFill>
                  <a:srgbClr val="FF6600"/>
                </a:solidFill>
                <a:sym typeface="Gill Sans" charset="0"/>
              </a:rPr>
              <a:t/>
            </a:r>
            <a:br>
              <a:rPr lang="en-US" sz="2400" b="0" i="1" dirty="0">
                <a:solidFill>
                  <a:srgbClr val="FF6600"/>
                </a:solidFill>
                <a:sym typeface="Gill Sans" charset="0"/>
              </a:rPr>
            </a:br>
            <a:r>
              <a:rPr lang="en-US" sz="2400" cap="none" dirty="0">
                <a:solidFill>
                  <a:srgbClr val="1F497D"/>
                </a:solidFill>
                <a:sym typeface="Gill Sans" charset="0"/>
              </a:rPr>
              <a:t>Experiencing Delays?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0" cap="none" dirty="0">
                <a:solidFill>
                  <a:prstClr val="black"/>
                </a:solidFill>
                <a:sym typeface="Gill Sans" charset="0"/>
              </a:rPr>
              <a:t>Try closing out the other programs running on your computer.</a:t>
            </a:r>
          </a:p>
        </p:txBody>
      </p:sp>
      <p:sp>
        <p:nvSpPr>
          <p:cNvPr id="40965" name="Rectangle 2"/>
          <p:cNvSpPr txBox="1">
            <a:spLocks noChangeArrowheads="1"/>
          </p:cNvSpPr>
          <p:nvPr/>
        </p:nvSpPr>
        <p:spPr bwMode="auto">
          <a:xfrm>
            <a:off x="2463800" y="4343400"/>
            <a:ext cx="5365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4" rIns="91326" bIns="45664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  <a:sym typeface="Gill Sans"/>
              </a:rPr>
              <a:t>Have a question or comment?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  <a:sym typeface="Gill Sans"/>
              </a:rPr>
              <a:t>Use the group chat to interact with presenters and other participants.</a:t>
            </a:r>
          </a:p>
        </p:txBody>
      </p:sp>
      <p:pic>
        <p:nvPicPr>
          <p:cNvPr id="40966" name="Picture 6" descr="http://3.bp.blogspot.com/_E_o_0Bdm4GA/TKgK3WX7DQI/AAAAAAABA0c/KyOgqjNGYow/s1600/016034-yellow-road-sign-icon-animals-animal-s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5275"/>
            <a:ext cx="13287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http://cdn1.iconfinder.com/data/icons/musthave/256/Hel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4800600"/>
            <a:ext cx="884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588" y="193675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Housekeeping Notes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0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74" y="1295400"/>
            <a:ext cx="2894076" cy="1336673"/>
          </a:xfrm>
        </p:spPr>
        <p:txBody>
          <a:bodyPr/>
          <a:lstStyle/>
          <a:p>
            <a:pPr algn="ctr"/>
            <a:r>
              <a:rPr lang="en-US" dirty="0" smtClean="0"/>
              <a:t>Erik Peterson</a:t>
            </a:r>
          </a:p>
          <a:p>
            <a:pPr algn="ctr"/>
            <a:r>
              <a:rPr lang="en-US" b="0" dirty="0" smtClean="0"/>
              <a:t>VP of Policy </a:t>
            </a:r>
          </a:p>
          <a:p>
            <a:pPr algn="ctr"/>
            <a:r>
              <a:rPr lang="en-US" b="0" dirty="0"/>
              <a:t>A</a:t>
            </a:r>
            <a:r>
              <a:rPr lang="en-US" b="0" dirty="0" smtClean="0"/>
              <a:t>fterschool Alliance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" y="3017520"/>
            <a:ext cx="2857500" cy="2857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20701" y="1295400"/>
            <a:ext cx="2590800" cy="1656555"/>
          </a:xfrm>
        </p:spPr>
        <p:txBody>
          <a:bodyPr/>
          <a:lstStyle/>
          <a:p>
            <a:pPr algn="ctr"/>
            <a:r>
              <a:rPr lang="en-US" dirty="0" smtClean="0"/>
              <a:t>Ellen Fern</a:t>
            </a:r>
          </a:p>
          <a:p>
            <a:pPr algn="ctr"/>
            <a:r>
              <a:rPr lang="en-US" b="0" dirty="0" smtClean="0"/>
              <a:t>Managing Director </a:t>
            </a:r>
          </a:p>
          <a:p>
            <a:pPr algn="ctr"/>
            <a:r>
              <a:rPr lang="en-US" b="0" dirty="0" smtClean="0"/>
              <a:t>Washington Partners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595212" y="3017520"/>
            <a:ext cx="2047874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146864" y="1295400"/>
            <a:ext cx="2833116" cy="1336673"/>
          </a:xfrm>
          <a:prstGeom prst="rect">
            <a:avLst/>
          </a:prstGeom>
        </p:spPr>
        <p:txBody>
          <a:bodyPr anchor="b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Anita Krishnamurthi</a:t>
            </a:r>
          </a:p>
          <a:p>
            <a:pPr algn="ctr"/>
            <a:r>
              <a:rPr lang="en-US" b="0" dirty="0" smtClean="0"/>
              <a:t>VP of STEM Policy</a:t>
            </a:r>
          </a:p>
          <a:p>
            <a:pPr algn="ctr"/>
            <a:r>
              <a:rPr lang="en-US" b="0" dirty="0" smtClean="0"/>
              <a:t>Afterschool Alliance </a:t>
            </a:r>
            <a:endParaRPr lang="en-US" b="0" dirty="0"/>
          </a:p>
        </p:txBody>
      </p:sp>
      <p:pic>
        <p:nvPicPr>
          <p:cNvPr id="1026" name="Picture 2" descr="http://afterschoolalliance.org/imgs/Krishnamurthi_2014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64" y="30175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Background: ESEA and federal education  </a:t>
            </a:r>
            <a:r>
              <a:rPr lang="en-US" dirty="0"/>
              <a:t>policy </a:t>
            </a:r>
            <a:endParaRPr lang="en-US" dirty="0" smtClean="0"/>
          </a:p>
          <a:p>
            <a:r>
              <a:rPr lang="en-US" dirty="0"/>
              <a:t>Overview of ESSA </a:t>
            </a:r>
            <a:r>
              <a:rPr lang="en-US" dirty="0" smtClean="0"/>
              <a:t>implementation process </a:t>
            </a:r>
          </a:p>
          <a:p>
            <a:r>
              <a:rPr lang="en-US" dirty="0" smtClean="0"/>
              <a:t>Impact on afterschool and summer learning programs</a:t>
            </a:r>
          </a:p>
          <a:p>
            <a:r>
              <a:rPr lang="en-US" dirty="0" smtClean="0"/>
              <a:t>Questions!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3048000" cy="45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smtClean="0"/>
              <a:t>ESEA &amp; education  </a:t>
            </a:r>
            <a:r>
              <a:rPr lang="en-US" dirty="0"/>
              <a:t>policy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760" y="1600200"/>
            <a:ext cx="6400800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ESSA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5" y="1199199"/>
            <a:ext cx="2143125" cy="2133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66364" y="2395763"/>
            <a:ext cx="678083" cy="42700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397" y="1156211"/>
            <a:ext cx="2383255" cy="226927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459910" y="2395763"/>
            <a:ext cx="627776" cy="42111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651" y="1483956"/>
            <a:ext cx="2783699" cy="1564085"/>
          </a:xfrm>
          <a:prstGeom prst="rect">
            <a:avLst/>
          </a:prstGeom>
        </p:spPr>
      </p:pic>
      <p:pic>
        <p:nvPicPr>
          <p:cNvPr id="1032" name="Picture 8" descr="https://www.aei.org/wp-content/uploads/2015/12/RTX1Y4IB_essa_obama_NCLB_2015-e14504759121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44" y="3425484"/>
            <a:ext cx="4662214" cy="31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3727" y="3804221"/>
            <a:ext cx="3382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Every Student Succeeds Act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402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8" y="228600"/>
            <a:ext cx="8229600" cy="762000"/>
          </a:xfrm>
        </p:spPr>
        <p:txBody>
          <a:bodyPr/>
          <a:lstStyle/>
          <a:p>
            <a:r>
              <a:rPr lang="en-US" sz="3800" dirty="0" smtClean="0"/>
              <a:t>Why does ESSA matter for afterschool?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6248400" cy="406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3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 Community Learning Centers (21</a:t>
            </a:r>
            <a:r>
              <a:rPr lang="en-US" sz="3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CCLC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Science, Technology, Engineering and Math (STEM) Afterschool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Schools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More: Literacy, Family Engagement, Youth Promise Plans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99" y="2375572"/>
            <a:ext cx="227511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CCLC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4360" y="1143000"/>
            <a:ext cx="7846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largely on bipartisan Afterschool for America’s Children Act (S. 308)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Strengthens hands-on, experiential learning; STEM, CTE; physical activity &amp; nutrition </a:t>
            </a:r>
            <a:r>
              <a:rPr lang="en-US" sz="2800" dirty="0" smtClean="0"/>
              <a:t>education, financial literacy, environmental literacy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Increases PD/TA support through external organizations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Provides accountability measures that go beyond test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Maintains formula grants to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Allows limited expanded learning programming</a:t>
            </a:r>
          </a:p>
        </p:txBody>
      </p:sp>
    </p:spTree>
    <p:extLst>
      <p:ext uri="{BB962C8B-B14F-4D97-AF65-F5344CB8AC3E}">
        <p14:creationId xmlns:p14="http://schemas.microsoft.com/office/powerpoint/2010/main" val="11216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Afterschool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846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Top-level takeaway – more </a:t>
            </a:r>
            <a:r>
              <a:rPr lang="en-US" sz="3200" dirty="0" err="1" smtClean="0">
                <a:solidFill>
                  <a:prstClr val="black"/>
                </a:solidFill>
              </a:rPr>
              <a:t>opps</a:t>
            </a:r>
            <a:r>
              <a:rPr lang="en-US" sz="3200" dirty="0" smtClean="0">
                <a:solidFill>
                  <a:prstClr val="black"/>
                </a:solidFill>
              </a:rPr>
              <a:t> for STEM and afterschool but fewer dedicated pots of $ for STEM-specific activities</a:t>
            </a: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 i="1" dirty="0" smtClean="0">
                <a:solidFill>
                  <a:prstClr val="black"/>
                </a:solidFill>
              </a:rPr>
              <a:t>MSP program eliminated; but new funds for STEM Master Teacher Corps program and $ for teacher PD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Math and science assessment requirements maintained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Engineering and Computer Science added explicitly into definition of 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399"/>
            <a:ext cx="2349328" cy="13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10671</TotalTime>
  <Words>443</Words>
  <Application>Microsoft Office PowerPoint</Application>
  <PresentationFormat>On-screen Show (4:3)</PresentationFormat>
  <Paragraphs>91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Gill Sans</vt:lpstr>
      <vt:lpstr>Times New Roman</vt:lpstr>
      <vt:lpstr>Trebuchet MS</vt:lpstr>
      <vt:lpstr>1_Office Theme</vt:lpstr>
      <vt:lpstr>4_Office Theme</vt:lpstr>
      <vt:lpstr>5_Office Theme</vt:lpstr>
      <vt:lpstr>PowerPoint Presentation</vt:lpstr>
      <vt:lpstr>Housekeeping Notes</vt:lpstr>
      <vt:lpstr>Speakers</vt:lpstr>
      <vt:lpstr>What we will cover</vt:lpstr>
      <vt:lpstr>Background: ESEA &amp; education  policy  </vt:lpstr>
      <vt:lpstr>Overview of ESSA</vt:lpstr>
      <vt:lpstr>Why does ESSA matter for afterschool? </vt:lpstr>
      <vt:lpstr>21st CCLC </vt:lpstr>
      <vt:lpstr>STEM Afterschool </vt:lpstr>
      <vt:lpstr>STEM Afterschool </vt:lpstr>
      <vt:lpstr>Community Schools </vt:lpstr>
      <vt:lpstr>But wait there is more!</vt:lpstr>
      <vt:lpstr>Questions!</vt:lpstr>
      <vt:lpstr>Connect with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asteines</dc:creator>
  <cp:lastModifiedBy>Dan Gilbert</cp:lastModifiedBy>
  <cp:revision>46</cp:revision>
  <cp:lastPrinted>2014-08-11T17:31:24Z</cp:lastPrinted>
  <dcterms:created xsi:type="dcterms:W3CDTF">2014-08-08T15:32:58Z</dcterms:created>
  <dcterms:modified xsi:type="dcterms:W3CDTF">2016-01-27T13:59:04Z</dcterms:modified>
</cp:coreProperties>
</file>