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8" r:id="rId3"/>
    <p:sldMasterId id="2147483691" r:id="rId4"/>
  </p:sldMasterIdLst>
  <p:notesMasterIdLst>
    <p:notesMasterId r:id="rId22"/>
  </p:notesMasterIdLst>
  <p:sldIdLst>
    <p:sldId id="268" r:id="rId5"/>
    <p:sldId id="260" r:id="rId6"/>
    <p:sldId id="259" r:id="rId7"/>
    <p:sldId id="272" r:id="rId8"/>
    <p:sldId id="304" r:id="rId9"/>
    <p:sldId id="303" r:id="rId10"/>
    <p:sldId id="305" r:id="rId11"/>
    <p:sldId id="314" r:id="rId12"/>
    <p:sldId id="316" r:id="rId13"/>
    <p:sldId id="289" r:id="rId14"/>
    <p:sldId id="312" r:id="rId15"/>
    <p:sldId id="319" r:id="rId16"/>
    <p:sldId id="320" r:id="rId17"/>
    <p:sldId id="308" r:id="rId18"/>
    <p:sldId id="321" r:id="rId19"/>
    <p:sldId id="322" r:id="rId20"/>
    <p:sldId id="271" r:id="rId21"/>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6DA7"/>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92" autoAdjust="0"/>
  </p:normalViewPr>
  <p:slideViewPr>
    <p:cSldViewPr>
      <p:cViewPr varScale="1">
        <p:scale>
          <a:sx n="71" d="100"/>
          <a:sy n="71" d="100"/>
        </p:scale>
        <p:origin x="1080"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3C87DB9D-39E9-4ABE-A874-C693C02BE3A7}" type="datetimeFigureOut">
              <a:rPr lang="en-US" smtClean="0"/>
              <a:pPr/>
              <a:t>7/8/2015</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110A0543-C5F2-4A05-A30B-B42F03EC4E4B}" type="slidenum">
              <a:rPr lang="en-US" smtClean="0"/>
              <a:pPr/>
              <a:t>‹#›</a:t>
            </a:fld>
            <a:endParaRPr lang="en-US"/>
          </a:p>
        </p:txBody>
      </p:sp>
    </p:spTree>
    <p:extLst>
      <p:ext uri="{BB962C8B-B14F-4D97-AF65-F5344CB8AC3E}">
        <p14:creationId xmlns:p14="http://schemas.microsoft.com/office/powerpoint/2010/main" val="3312035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1166813" y="692150"/>
            <a:ext cx="4616450" cy="34639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US" sz="1200" kern="1200" dirty="0" smtClean="0">
                <a:solidFill>
                  <a:schemeClr val="tx1"/>
                </a:solidFill>
                <a:effectLst/>
                <a:latin typeface="+mn-lt"/>
                <a:ea typeface="+mn-ea"/>
                <a:cs typeface="+mn-cs"/>
              </a:rPr>
              <a:t>Poll questions up.</a:t>
            </a:r>
          </a:p>
        </p:txBody>
      </p:sp>
      <p:sp>
        <p:nvSpPr>
          <p:cNvPr id="706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27" indent="-285741">
              <a:defRPr>
                <a:solidFill>
                  <a:schemeClr val="tx1"/>
                </a:solidFill>
                <a:latin typeface="Calibri" pitchFamily="34" charset="0"/>
              </a:defRPr>
            </a:lvl2pPr>
            <a:lvl3pPr marL="1142965" indent="-228593">
              <a:defRPr>
                <a:solidFill>
                  <a:schemeClr val="tx1"/>
                </a:solidFill>
                <a:latin typeface="Calibri" pitchFamily="34" charset="0"/>
              </a:defRPr>
            </a:lvl3pPr>
            <a:lvl4pPr marL="1600151" indent="-228593">
              <a:defRPr>
                <a:solidFill>
                  <a:schemeClr val="tx1"/>
                </a:solidFill>
                <a:latin typeface="Calibri" pitchFamily="34" charset="0"/>
              </a:defRPr>
            </a:lvl4pPr>
            <a:lvl5pPr marL="2057336" indent="-228593">
              <a:defRPr>
                <a:solidFill>
                  <a:schemeClr val="tx1"/>
                </a:solidFill>
                <a:latin typeface="Calibri" pitchFamily="34" charset="0"/>
              </a:defRPr>
            </a:lvl5pPr>
            <a:lvl6pPr marL="2514522" indent="-228593" fontAlgn="base">
              <a:spcBef>
                <a:spcPct val="0"/>
              </a:spcBef>
              <a:spcAft>
                <a:spcPct val="0"/>
              </a:spcAft>
              <a:defRPr>
                <a:solidFill>
                  <a:schemeClr val="tx1"/>
                </a:solidFill>
                <a:latin typeface="Calibri" pitchFamily="34" charset="0"/>
              </a:defRPr>
            </a:lvl6pPr>
            <a:lvl7pPr marL="2971707" indent="-228593" fontAlgn="base">
              <a:spcBef>
                <a:spcPct val="0"/>
              </a:spcBef>
              <a:spcAft>
                <a:spcPct val="0"/>
              </a:spcAft>
              <a:defRPr>
                <a:solidFill>
                  <a:schemeClr val="tx1"/>
                </a:solidFill>
                <a:latin typeface="Calibri" pitchFamily="34" charset="0"/>
              </a:defRPr>
            </a:lvl7pPr>
            <a:lvl8pPr marL="3428893" indent="-228593" fontAlgn="base">
              <a:spcBef>
                <a:spcPct val="0"/>
              </a:spcBef>
              <a:spcAft>
                <a:spcPct val="0"/>
              </a:spcAft>
              <a:defRPr>
                <a:solidFill>
                  <a:schemeClr val="tx1"/>
                </a:solidFill>
                <a:latin typeface="Calibri" pitchFamily="34" charset="0"/>
              </a:defRPr>
            </a:lvl8pPr>
            <a:lvl9pPr marL="3886079" indent="-228593" fontAlgn="base">
              <a:spcBef>
                <a:spcPct val="0"/>
              </a:spcBef>
              <a:spcAft>
                <a:spcPct val="0"/>
              </a:spcAft>
              <a:defRPr>
                <a:solidFill>
                  <a:schemeClr val="tx1"/>
                </a:solidFill>
                <a:latin typeface="Calibri" pitchFamily="34" charset="0"/>
              </a:defRPr>
            </a:lvl9pPr>
          </a:lstStyle>
          <a:p>
            <a:fld id="{A8D44025-6920-47F2-87DA-18D0DA7F5D05}" type="slidenum">
              <a:rPr lang="en-US" altLang="en-US">
                <a:solidFill>
                  <a:prstClr val="black"/>
                </a:solidFill>
              </a:rPr>
              <a:pPr/>
              <a:t>1</a:t>
            </a:fld>
            <a:endParaRPr lang="en-US" altLang="en-US">
              <a:solidFill>
                <a:prstClr val="black"/>
              </a:solidFill>
            </a:endParaRPr>
          </a:p>
        </p:txBody>
      </p:sp>
    </p:spTree>
    <p:extLst>
      <p:ext uri="{BB962C8B-B14F-4D97-AF65-F5344CB8AC3E}">
        <p14:creationId xmlns:p14="http://schemas.microsoft.com/office/powerpoint/2010/main" val="2070805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1166813" y="692150"/>
            <a:ext cx="4616450" cy="34639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rtl="0" fontAlgn="base">
              <a:buFont typeface="+mj-lt"/>
              <a:buNone/>
            </a:pPr>
            <a:endParaRPr lang="en-US" sz="1200" b="0" i="0" u="none" strike="noStrike" kern="1200" dirty="0" smtClean="0">
              <a:solidFill>
                <a:schemeClr val="tx1"/>
              </a:solidFill>
              <a:effectLst/>
              <a:latin typeface="+mn-lt"/>
              <a:ea typeface="+mn-ea"/>
              <a:cs typeface="+mn-cs"/>
            </a:endParaRPr>
          </a:p>
        </p:txBody>
      </p:sp>
      <p:sp>
        <p:nvSpPr>
          <p:cNvPr id="706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27" indent="-285741">
              <a:defRPr>
                <a:solidFill>
                  <a:schemeClr val="tx1"/>
                </a:solidFill>
                <a:latin typeface="Calibri" pitchFamily="34" charset="0"/>
              </a:defRPr>
            </a:lvl2pPr>
            <a:lvl3pPr marL="1142965" indent="-228593">
              <a:defRPr>
                <a:solidFill>
                  <a:schemeClr val="tx1"/>
                </a:solidFill>
                <a:latin typeface="Calibri" pitchFamily="34" charset="0"/>
              </a:defRPr>
            </a:lvl3pPr>
            <a:lvl4pPr marL="1600151" indent="-228593">
              <a:defRPr>
                <a:solidFill>
                  <a:schemeClr val="tx1"/>
                </a:solidFill>
                <a:latin typeface="Calibri" pitchFamily="34" charset="0"/>
              </a:defRPr>
            </a:lvl4pPr>
            <a:lvl5pPr marL="2057336" indent="-228593">
              <a:defRPr>
                <a:solidFill>
                  <a:schemeClr val="tx1"/>
                </a:solidFill>
                <a:latin typeface="Calibri" pitchFamily="34" charset="0"/>
              </a:defRPr>
            </a:lvl5pPr>
            <a:lvl6pPr marL="2514522" indent="-228593" fontAlgn="base">
              <a:spcBef>
                <a:spcPct val="0"/>
              </a:spcBef>
              <a:spcAft>
                <a:spcPct val="0"/>
              </a:spcAft>
              <a:defRPr>
                <a:solidFill>
                  <a:schemeClr val="tx1"/>
                </a:solidFill>
                <a:latin typeface="Calibri" pitchFamily="34" charset="0"/>
              </a:defRPr>
            </a:lvl6pPr>
            <a:lvl7pPr marL="2971707" indent="-228593" fontAlgn="base">
              <a:spcBef>
                <a:spcPct val="0"/>
              </a:spcBef>
              <a:spcAft>
                <a:spcPct val="0"/>
              </a:spcAft>
              <a:defRPr>
                <a:solidFill>
                  <a:schemeClr val="tx1"/>
                </a:solidFill>
                <a:latin typeface="Calibri" pitchFamily="34" charset="0"/>
              </a:defRPr>
            </a:lvl7pPr>
            <a:lvl8pPr marL="3428893" indent="-228593" fontAlgn="base">
              <a:spcBef>
                <a:spcPct val="0"/>
              </a:spcBef>
              <a:spcAft>
                <a:spcPct val="0"/>
              </a:spcAft>
              <a:defRPr>
                <a:solidFill>
                  <a:schemeClr val="tx1"/>
                </a:solidFill>
                <a:latin typeface="Calibri" pitchFamily="34" charset="0"/>
              </a:defRPr>
            </a:lvl8pPr>
            <a:lvl9pPr marL="3886079" indent="-228593" fontAlgn="base">
              <a:spcBef>
                <a:spcPct val="0"/>
              </a:spcBef>
              <a:spcAft>
                <a:spcPct val="0"/>
              </a:spcAft>
              <a:defRPr>
                <a:solidFill>
                  <a:schemeClr val="tx1"/>
                </a:solidFill>
                <a:latin typeface="Calibri" pitchFamily="34" charset="0"/>
              </a:defRPr>
            </a:lvl9pPr>
          </a:lstStyle>
          <a:p>
            <a:fld id="{A8D44025-6920-47F2-87DA-18D0DA7F5D05}" type="slidenum">
              <a:rPr lang="en-US" altLang="en-US">
                <a:solidFill>
                  <a:prstClr val="black"/>
                </a:solidFill>
              </a:rPr>
              <a:pPr/>
              <a:t>10</a:t>
            </a:fld>
            <a:endParaRPr lang="en-US" altLang="en-US">
              <a:solidFill>
                <a:prstClr val="black"/>
              </a:solidFill>
            </a:endParaRPr>
          </a:p>
        </p:txBody>
      </p:sp>
    </p:spTree>
    <p:extLst>
      <p:ext uri="{BB962C8B-B14F-4D97-AF65-F5344CB8AC3E}">
        <p14:creationId xmlns:p14="http://schemas.microsoft.com/office/powerpoint/2010/main" val="868728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1166813" y="692150"/>
            <a:ext cx="4616450" cy="34639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baseline="0" dirty="0" smtClean="0"/>
              <a:t>Ask audience to reflect and type in answers for 2 min.</a:t>
            </a:r>
          </a:p>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baseline="0" dirty="0" smtClean="0"/>
          </a:p>
        </p:txBody>
      </p:sp>
      <p:sp>
        <p:nvSpPr>
          <p:cNvPr id="706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27" indent="-285741">
              <a:defRPr>
                <a:solidFill>
                  <a:schemeClr val="tx1"/>
                </a:solidFill>
                <a:latin typeface="Calibri" pitchFamily="34" charset="0"/>
              </a:defRPr>
            </a:lvl2pPr>
            <a:lvl3pPr marL="1142965" indent="-228593">
              <a:defRPr>
                <a:solidFill>
                  <a:schemeClr val="tx1"/>
                </a:solidFill>
                <a:latin typeface="Calibri" pitchFamily="34" charset="0"/>
              </a:defRPr>
            </a:lvl3pPr>
            <a:lvl4pPr marL="1600151" indent="-228593">
              <a:defRPr>
                <a:solidFill>
                  <a:schemeClr val="tx1"/>
                </a:solidFill>
                <a:latin typeface="Calibri" pitchFamily="34" charset="0"/>
              </a:defRPr>
            </a:lvl4pPr>
            <a:lvl5pPr marL="2057336" indent="-228593">
              <a:defRPr>
                <a:solidFill>
                  <a:schemeClr val="tx1"/>
                </a:solidFill>
                <a:latin typeface="Calibri" pitchFamily="34" charset="0"/>
              </a:defRPr>
            </a:lvl5pPr>
            <a:lvl6pPr marL="2514522" indent="-228593" fontAlgn="base">
              <a:spcBef>
                <a:spcPct val="0"/>
              </a:spcBef>
              <a:spcAft>
                <a:spcPct val="0"/>
              </a:spcAft>
              <a:defRPr>
                <a:solidFill>
                  <a:schemeClr val="tx1"/>
                </a:solidFill>
                <a:latin typeface="Calibri" pitchFamily="34" charset="0"/>
              </a:defRPr>
            </a:lvl6pPr>
            <a:lvl7pPr marL="2971707" indent="-228593" fontAlgn="base">
              <a:spcBef>
                <a:spcPct val="0"/>
              </a:spcBef>
              <a:spcAft>
                <a:spcPct val="0"/>
              </a:spcAft>
              <a:defRPr>
                <a:solidFill>
                  <a:schemeClr val="tx1"/>
                </a:solidFill>
                <a:latin typeface="Calibri" pitchFamily="34" charset="0"/>
              </a:defRPr>
            </a:lvl7pPr>
            <a:lvl8pPr marL="3428893" indent="-228593" fontAlgn="base">
              <a:spcBef>
                <a:spcPct val="0"/>
              </a:spcBef>
              <a:spcAft>
                <a:spcPct val="0"/>
              </a:spcAft>
              <a:defRPr>
                <a:solidFill>
                  <a:schemeClr val="tx1"/>
                </a:solidFill>
                <a:latin typeface="Calibri" pitchFamily="34" charset="0"/>
              </a:defRPr>
            </a:lvl8pPr>
            <a:lvl9pPr marL="3886079" indent="-228593" fontAlgn="base">
              <a:spcBef>
                <a:spcPct val="0"/>
              </a:spcBef>
              <a:spcAft>
                <a:spcPct val="0"/>
              </a:spcAft>
              <a:defRPr>
                <a:solidFill>
                  <a:schemeClr val="tx1"/>
                </a:solidFill>
                <a:latin typeface="Calibri" pitchFamily="34" charset="0"/>
              </a:defRPr>
            </a:lvl9pPr>
          </a:lstStyle>
          <a:p>
            <a:fld id="{A8D44025-6920-47F2-87DA-18D0DA7F5D05}" type="slidenum">
              <a:rPr lang="en-US" altLang="en-US">
                <a:solidFill>
                  <a:prstClr val="black"/>
                </a:solidFill>
              </a:rPr>
              <a:pPr/>
              <a:t>11</a:t>
            </a:fld>
            <a:endParaRPr lang="en-US" altLang="en-US">
              <a:solidFill>
                <a:prstClr val="black"/>
              </a:solidFill>
            </a:endParaRPr>
          </a:p>
        </p:txBody>
      </p:sp>
    </p:spTree>
    <p:extLst>
      <p:ext uri="{BB962C8B-B14F-4D97-AF65-F5344CB8AC3E}">
        <p14:creationId xmlns:p14="http://schemas.microsoft.com/office/powerpoint/2010/main" val="2201547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en-US" baseline="0" dirty="0" smtClean="0"/>
              <a:t>Compare to what people </a:t>
            </a:r>
            <a:r>
              <a:rPr lang="en-US" altLang="en-US" baseline="0" smtClean="0"/>
              <a:t>wrote today.</a:t>
            </a:r>
            <a:endParaRPr lang="en-US" altLang="en-US" baseline="0" dirty="0" smtClean="0"/>
          </a:p>
        </p:txBody>
      </p:sp>
      <p:sp>
        <p:nvSpPr>
          <p:cNvPr id="706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27" indent="-285741">
              <a:defRPr>
                <a:solidFill>
                  <a:schemeClr val="tx1"/>
                </a:solidFill>
                <a:latin typeface="Calibri" pitchFamily="34" charset="0"/>
              </a:defRPr>
            </a:lvl2pPr>
            <a:lvl3pPr marL="1142965" indent="-228593">
              <a:defRPr>
                <a:solidFill>
                  <a:schemeClr val="tx1"/>
                </a:solidFill>
                <a:latin typeface="Calibri" pitchFamily="34" charset="0"/>
              </a:defRPr>
            </a:lvl3pPr>
            <a:lvl4pPr marL="1600151" indent="-228593">
              <a:defRPr>
                <a:solidFill>
                  <a:schemeClr val="tx1"/>
                </a:solidFill>
                <a:latin typeface="Calibri" pitchFamily="34" charset="0"/>
              </a:defRPr>
            </a:lvl4pPr>
            <a:lvl5pPr marL="2057336" indent="-228593">
              <a:defRPr>
                <a:solidFill>
                  <a:schemeClr val="tx1"/>
                </a:solidFill>
                <a:latin typeface="Calibri" pitchFamily="34" charset="0"/>
              </a:defRPr>
            </a:lvl5pPr>
            <a:lvl6pPr marL="2514522" indent="-228593" fontAlgn="base">
              <a:spcBef>
                <a:spcPct val="0"/>
              </a:spcBef>
              <a:spcAft>
                <a:spcPct val="0"/>
              </a:spcAft>
              <a:defRPr>
                <a:solidFill>
                  <a:schemeClr val="tx1"/>
                </a:solidFill>
                <a:latin typeface="Calibri" pitchFamily="34" charset="0"/>
              </a:defRPr>
            </a:lvl6pPr>
            <a:lvl7pPr marL="2971707" indent="-228593" fontAlgn="base">
              <a:spcBef>
                <a:spcPct val="0"/>
              </a:spcBef>
              <a:spcAft>
                <a:spcPct val="0"/>
              </a:spcAft>
              <a:defRPr>
                <a:solidFill>
                  <a:schemeClr val="tx1"/>
                </a:solidFill>
                <a:latin typeface="Calibri" pitchFamily="34" charset="0"/>
              </a:defRPr>
            </a:lvl7pPr>
            <a:lvl8pPr marL="3428893" indent="-228593" fontAlgn="base">
              <a:spcBef>
                <a:spcPct val="0"/>
              </a:spcBef>
              <a:spcAft>
                <a:spcPct val="0"/>
              </a:spcAft>
              <a:defRPr>
                <a:solidFill>
                  <a:schemeClr val="tx1"/>
                </a:solidFill>
                <a:latin typeface="Calibri" pitchFamily="34" charset="0"/>
              </a:defRPr>
            </a:lvl8pPr>
            <a:lvl9pPr marL="3886079" indent="-228593" fontAlgn="base">
              <a:spcBef>
                <a:spcPct val="0"/>
              </a:spcBef>
              <a:spcAft>
                <a:spcPct val="0"/>
              </a:spcAft>
              <a:defRPr>
                <a:solidFill>
                  <a:schemeClr val="tx1"/>
                </a:solidFill>
                <a:latin typeface="Calibri" pitchFamily="34" charset="0"/>
              </a:defRPr>
            </a:lvl9pPr>
          </a:lstStyle>
          <a:p>
            <a:fld id="{A8D44025-6920-47F2-87DA-18D0DA7F5D05}" type="slidenum">
              <a:rPr lang="en-US" altLang="en-US">
                <a:solidFill>
                  <a:prstClr val="black"/>
                </a:solidFill>
              </a:rPr>
              <a:pPr/>
              <a:t>12</a:t>
            </a:fld>
            <a:endParaRPr lang="en-US" altLang="en-US">
              <a:solidFill>
                <a:prstClr val="black"/>
              </a:solidFill>
            </a:endParaRPr>
          </a:p>
        </p:txBody>
      </p:sp>
    </p:spTree>
    <p:extLst>
      <p:ext uri="{BB962C8B-B14F-4D97-AF65-F5344CB8AC3E}">
        <p14:creationId xmlns:p14="http://schemas.microsoft.com/office/powerpoint/2010/main" val="1975949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40AD34A-CD04-4383-8C42-F54D2F25B1F1}" type="slidenum">
              <a:rPr lang="en-US">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965373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mj-lt"/>
              <a:buNone/>
            </a:pPr>
            <a:r>
              <a:rPr lang="en-US" sz="1200" b="0" dirty="0" smtClean="0">
                <a:solidFill>
                  <a:srgbClr val="0070C0"/>
                </a:solidFill>
                <a:latin typeface="+mn-lt"/>
              </a:rPr>
              <a:t>If you know of any interesting</a:t>
            </a:r>
            <a:r>
              <a:rPr lang="en-US" sz="1200" b="0" baseline="0" dirty="0" smtClean="0">
                <a:solidFill>
                  <a:srgbClr val="0070C0"/>
                </a:solidFill>
                <a:latin typeface="+mn-lt"/>
              </a:rPr>
              <a:t> research projects, let us know in the chat box!</a:t>
            </a:r>
            <a:endParaRPr lang="en-US" sz="1200" b="0" dirty="0" smtClean="0">
              <a:solidFill>
                <a:srgbClr val="0070C0"/>
              </a:solidFill>
              <a:latin typeface="+mn-lt"/>
            </a:endParaRPr>
          </a:p>
        </p:txBody>
      </p:sp>
      <p:sp>
        <p:nvSpPr>
          <p:cNvPr id="706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27" indent="-285741">
              <a:defRPr>
                <a:solidFill>
                  <a:schemeClr val="tx1"/>
                </a:solidFill>
                <a:latin typeface="Calibri" pitchFamily="34" charset="0"/>
              </a:defRPr>
            </a:lvl2pPr>
            <a:lvl3pPr marL="1142965" indent="-228593">
              <a:defRPr>
                <a:solidFill>
                  <a:schemeClr val="tx1"/>
                </a:solidFill>
                <a:latin typeface="Calibri" pitchFamily="34" charset="0"/>
              </a:defRPr>
            </a:lvl3pPr>
            <a:lvl4pPr marL="1600151" indent="-228593">
              <a:defRPr>
                <a:solidFill>
                  <a:schemeClr val="tx1"/>
                </a:solidFill>
                <a:latin typeface="Calibri" pitchFamily="34" charset="0"/>
              </a:defRPr>
            </a:lvl4pPr>
            <a:lvl5pPr marL="2057336" indent="-228593">
              <a:defRPr>
                <a:solidFill>
                  <a:schemeClr val="tx1"/>
                </a:solidFill>
                <a:latin typeface="Calibri" pitchFamily="34" charset="0"/>
              </a:defRPr>
            </a:lvl5pPr>
            <a:lvl6pPr marL="2514522" indent="-228593" fontAlgn="base">
              <a:spcBef>
                <a:spcPct val="0"/>
              </a:spcBef>
              <a:spcAft>
                <a:spcPct val="0"/>
              </a:spcAft>
              <a:defRPr>
                <a:solidFill>
                  <a:schemeClr val="tx1"/>
                </a:solidFill>
                <a:latin typeface="Calibri" pitchFamily="34" charset="0"/>
              </a:defRPr>
            </a:lvl6pPr>
            <a:lvl7pPr marL="2971707" indent="-228593" fontAlgn="base">
              <a:spcBef>
                <a:spcPct val="0"/>
              </a:spcBef>
              <a:spcAft>
                <a:spcPct val="0"/>
              </a:spcAft>
              <a:defRPr>
                <a:solidFill>
                  <a:schemeClr val="tx1"/>
                </a:solidFill>
                <a:latin typeface="Calibri" pitchFamily="34" charset="0"/>
              </a:defRPr>
            </a:lvl7pPr>
            <a:lvl8pPr marL="3428893" indent="-228593" fontAlgn="base">
              <a:spcBef>
                <a:spcPct val="0"/>
              </a:spcBef>
              <a:spcAft>
                <a:spcPct val="0"/>
              </a:spcAft>
              <a:defRPr>
                <a:solidFill>
                  <a:schemeClr val="tx1"/>
                </a:solidFill>
                <a:latin typeface="Calibri" pitchFamily="34" charset="0"/>
              </a:defRPr>
            </a:lvl8pPr>
            <a:lvl9pPr marL="3886079" indent="-228593" fontAlgn="base">
              <a:spcBef>
                <a:spcPct val="0"/>
              </a:spcBef>
              <a:spcAft>
                <a:spcPct val="0"/>
              </a:spcAft>
              <a:defRPr>
                <a:solidFill>
                  <a:schemeClr val="tx1"/>
                </a:solidFill>
                <a:latin typeface="Calibri" pitchFamily="34" charset="0"/>
              </a:defRPr>
            </a:lvl9pPr>
          </a:lstStyle>
          <a:p>
            <a:fld id="{A8D44025-6920-47F2-87DA-18D0DA7F5D05}" type="slidenum">
              <a:rPr lang="en-US" altLang="en-US">
                <a:solidFill>
                  <a:prstClr val="black"/>
                </a:solidFill>
              </a:rPr>
              <a:pPr/>
              <a:t>14</a:t>
            </a:fld>
            <a:endParaRPr lang="en-US" altLang="en-US">
              <a:solidFill>
                <a:prstClr val="black"/>
              </a:solidFill>
            </a:endParaRPr>
          </a:p>
        </p:txBody>
      </p:sp>
    </p:spTree>
    <p:extLst>
      <p:ext uri="{BB962C8B-B14F-4D97-AF65-F5344CB8AC3E}">
        <p14:creationId xmlns:p14="http://schemas.microsoft.com/office/powerpoint/2010/main" val="1964458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0A0543-C5F2-4A05-A30B-B42F03EC4E4B}" type="slidenum">
              <a:rPr lang="en-US" smtClean="0"/>
              <a:pPr/>
              <a:t>15</a:t>
            </a:fld>
            <a:endParaRPr lang="en-US"/>
          </a:p>
        </p:txBody>
      </p:sp>
    </p:spTree>
    <p:extLst>
      <p:ext uri="{BB962C8B-B14F-4D97-AF65-F5344CB8AC3E}">
        <p14:creationId xmlns:p14="http://schemas.microsoft.com/office/powerpoint/2010/main" val="1450306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STEM-rich tinkering places scientific concepts and practices into the hands of students through activities that blend low- and high-tech materials (e.g., </a:t>
            </a:r>
            <a:r>
              <a:rPr lang="en-US" sz="1200" dirty="0" err="1" smtClean="0"/>
              <a:t>Arduino</a:t>
            </a:r>
            <a:r>
              <a:rPr lang="en-US" sz="1200" dirty="0" smtClean="0"/>
              <a:t> microcontrollers, fabric, etc.) while inviting participants to create objects with utilitarian, aesthetic and/or self-expressive dimensions</a:t>
            </a:r>
          </a:p>
          <a:p>
            <a:endParaRPr lang="en-US" sz="1200" dirty="0" smtClean="0"/>
          </a:p>
          <a:p>
            <a:pPr marL="0" indent="0">
              <a:buNone/>
            </a:pPr>
            <a:r>
              <a:rPr lang="en-US" sz="1200" dirty="0" smtClean="0"/>
              <a:t>Equity is not simply access </a:t>
            </a:r>
          </a:p>
          <a:p>
            <a:pPr marL="0" indent="0">
              <a:buNone/>
            </a:pPr>
            <a:r>
              <a:rPr lang="en-US" sz="1200" dirty="0" smtClean="0"/>
              <a:t>	We consider how tinkering, STEM, and equity-oriented facilitation must fit together within the context of the community and the 	learning environment.</a:t>
            </a:r>
          </a:p>
          <a:p>
            <a:pPr marL="0" indent="0">
              <a:buNone/>
            </a:pPr>
            <a:endParaRPr lang="en-US" sz="1200" dirty="0" smtClean="0"/>
          </a:p>
          <a:p>
            <a:pPr marL="0" indent="0">
              <a:buNone/>
            </a:pPr>
            <a:r>
              <a:rPr lang="en-US" sz="1200" dirty="0" smtClean="0"/>
              <a:t>We believe in the "resourceful and intellectual spontaneity” of facilitators, their understanding of kids, and their abilities to build on new ideas or helpful reminders supported by toolkits.  </a:t>
            </a:r>
          </a:p>
          <a:p>
            <a:pPr marL="0" indent="0">
              <a:buNone/>
            </a:pPr>
            <a:endParaRPr lang="en-US" sz="1200" dirty="0" smtClean="0"/>
          </a:p>
          <a:p>
            <a:pPr marL="0" indent="0">
              <a:buNone/>
            </a:pPr>
            <a:r>
              <a:rPr lang="en-US" sz="1200" dirty="0" smtClean="0"/>
              <a:t>We know that strong facilitators leverage their understanding of local community to support kids as they make sense of STEM practices across settings. </a:t>
            </a:r>
          </a:p>
          <a:p>
            <a:pPr marL="0" indent="0">
              <a:buNone/>
            </a:pPr>
            <a:endParaRPr lang="en-US" sz="1200" dirty="0" smtClean="0"/>
          </a:p>
          <a:p>
            <a:pPr marL="0" indent="0">
              <a:buNone/>
            </a:pPr>
            <a:r>
              <a:rPr lang="en-US" sz="1200" dirty="0" smtClean="0"/>
              <a:t>Our Network identified three focal areas of equity-oriented pedagogy</a:t>
            </a:r>
          </a:p>
          <a:p>
            <a:pPr marL="0" indent="0">
              <a:buNone/>
            </a:pPr>
            <a:r>
              <a:rPr lang="en-US" sz="1200" dirty="0" smtClean="0"/>
              <a:t>that support STEM-rich tinkering &amp; NGSS Practices:</a:t>
            </a:r>
          </a:p>
          <a:p>
            <a:pPr marL="0" indent="0">
              <a:buNone/>
            </a:pPr>
            <a:endParaRPr lang="en-US" sz="1200" dirty="0" smtClean="0"/>
          </a:p>
          <a:p>
            <a:pPr marL="0" indent="0">
              <a:buNone/>
            </a:pPr>
            <a:r>
              <a:rPr lang="en-US" sz="1200" dirty="0" smtClean="0"/>
              <a:t>1.</a:t>
            </a:r>
          </a:p>
          <a:p>
            <a:pPr marL="0" indent="0">
              <a:buNone/>
            </a:pPr>
            <a:endParaRPr lang="en-US" sz="1200" dirty="0" smtClean="0"/>
          </a:p>
          <a:p>
            <a:pPr marL="0" indent="0">
              <a:buNone/>
            </a:pPr>
            <a:r>
              <a:rPr lang="en-US" sz="1200" dirty="0" smtClean="0"/>
              <a:t>Asset-Based Pedagogy: More than a set of facilitation moves;</a:t>
            </a:r>
          </a:p>
          <a:p>
            <a:pPr marL="0" indent="0">
              <a:buNone/>
            </a:pPr>
            <a:r>
              <a:rPr lang="en-US" sz="1200" dirty="0" smtClean="0"/>
              <a:t>a theoretical and political stance towards students and their</a:t>
            </a:r>
          </a:p>
          <a:p>
            <a:pPr marL="0" indent="0">
              <a:buNone/>
            </a:pPr>
            <a:r>
              <a:rPr lang="en-US" sz="1200" dirty="0" smtClean="0"/>
              <a:t>communities that involves widening our definitions of intelligence</a:t>
            </a:r>
          </a:p>
          <a:p>
            <a:pPr marL="0" indent="0">
              <a:buNone/>
            </a:pPr>
            <a:r>
              <a:rPr lang="en-US" sz="1200" dirty="0" smtClean="0"/>
              <a:t>to recognize the diverse resources and knowledge that children</a:t>
            </a:r>
          </a:p>
          <a:p>
            <a:pPr marL="0" indent="0">
              <a:buNone/>
            </a:pPr>
            <a:r>
              <a:rPr lang="en-US" sz="1200" dirty="0" smtClean="0"/>
              <a:t>bring into a learning space from all experiences and settings in</a:t>
            </a:r>
          </a:p>
          <a:p>
            <a:pPr marL="0" indent="0">
              <a:buNone/>
            </a:pPr>
            <a:r>
              <a:rPr lang="en-US" sz="1200" dirty="0" smtClean="0"/>
              <a:t>their lives (e.g., home, school, peer groups, etc.).</a:t>
            </a:r>
          </a:p>
          <a:p>
            <a:pPr marL="0" indent="0">
              <a:buNone/>
            </a:pPr>
            <a:endParaRPr lang="en-US" sz="1200" dirty="0" smtClean="0"/>
          </a:p>
          <a:p>
            <a:pPr marL="0" indent="0">
              <a:buNone/>
            </a:pPr>
            <a:r>
              <a:rPr lang="en-US" sz="1200" dirty="0" smtClean="0"/>
              <a:t>2.</a:t>
            </a:r>
          </a:p>
          <a:p>
            <a:pPr marL="0" indent="0">
              <a:buNone/>
            </a:pPr>
            <a:endParaRPr lang="en-US" sz="1200" dirty="0" smtClean="0"/>
          </a:p>
          <a:p>
            <a:pPr marL="0" indent="0">
              <a:buNone/>
            </a:pPr>
            <a:r>
              <a:rPr lang="en-US" sz="1200" dirty="0" smtClean="0"/>
              <a:t>Iterations &amp; Drafts: Designing iterative activities and engaging</a:t>
            </a:r>
          </a:p>
          <a:p>
            <a:pPr marL="0" indent="0">
              <a:buNone/>
            </a:pPr>
            <a:r>
              <a:rPr lang="en-US" sz="1200" dirty="0" smtClean="0"/>
              <a:t>learners in ways that feel safe, collaborative, open-ended, and</a:t>
            </a:r>
          </a:p>
          <a:p>
            <a:pPr marL="0" indent="0">
              <a:buNone/>
            </a:pPr>
            <a:r>
              <a:rPr lang="en-US" sz="1200" dirty="0" smtClean="0"/>
              <a:t>student-driven so that children build confidence and reframe</a:t>
            </a:r>
          </a:p>
          <a:p>
            <a:pPr marL="0" indent="0">
              <a:buNone/>
            </a:pPr>
            <a:r>
              <a:rPr lang="en-US" sz="1200" dirty="0" smtClean="0"/>
              <a:t>dominant notions of "failure."</a:t>
            </a:r>
          </a:p>
          <a:p>
            <a:pPr marL="0" indent="0">
              <a:buNone/>
            </a:pPr>
            <a:endParaRPr lang="en-US" sz="1200" dirty="0" smtClean="0"/>
          </a:p>
          <a:p>
            <a:pPr marL="0" indent="0">
              <a:buNone/>
            </a:pPr>
            <a:r>
              <a:rPr lang="en-US" sz="1200" dirty="0" smtClean="0"/>
              <a:t>3.</a:t>
            </a:r>
          </a:p>
          <a:p>
            <a:pPr marL="0" indent="0">
              <a:buNone/>
            </a:pPr>
            <a:endParaRPr lang="en-US" sz="1200" dirty="0" smtClean="0"/>
          </a:p>
          <a:p>
            <a:pPr marL="0" indent="0">
              <a:buNone/>
            </a:pPr>
            <a:r>
              <a:rPr lang="en-US" sz="1200" dirty="0" smtClean="0"/>
              <a:t>Student Talk &amp; Meaning-Making: This focal area involves</a:t>
            </a:r>
          </a:p>
          <a:p>
            <a:pPr marL="0" indent="0">
              <a:buNone/>
            </a:pPr>
            <a:r>
              <a:rPr lang="en-US" sz="1200" dirty="0" smtClean="0"/>
              <a:t>developing skills to encourage and deepen  students' curiosity and</a:t>
            </a:r>
          </a:p>
          <a:p>
            <a:pPr marL="0" indent="0">
              <a:buNone/>
            </a:pPr>
            <a:r>
              <a:rPr lang="en-US" sz="1200" dirty="0" smtClean="0"/>
              <a:t>build on their understanding and values about the world as they</a:t>
            </a:r>
          </a:p>
          <a:p>
            <a:pPr marL="0" indent="0">
              <a:buNone/>
            </a:pPr>
            <a:r>
              <a:rPr lang="en-US" sz="1200" dirty="0" smtClean="0"/>
              <a:t>develop identities. This is achieved as educators listen to students’</a:t>
            </a:r>
          </a:p>
          <a:p>
            <a:pPr marL="0" indent="0">
              <a:buNone/>
            </a:pPr>
            <a:r>
              <a:rPr lang="en-US" sz="1200" dirty="0" smtClean="0"/>
              <a:t>ideas, stories, and questions to build on students’ diverse ways of</a:t>
            </a:r>
          </a:p>
          <a:p>
            <a:pPr marL="0" indent="0">
              <a:buNone/>
            </a:pPr>
            <a:r>
              <a:rPr lang="en-US" sz="1200" dirty="0" smtClean="0"/>
              <a:t>making meaning of the world and STEM phenomena</a:t>
            </a:r>
          </a:p>
          <a:p>
            <a:pPr marL="0" indent="0">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23C6D2B6-D392-E149-A6E5-3CCF29664D96}"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146662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indent="-171450" algn="l" defTabSz="914400" rtl="0" eaLnBrk="1" fontAlgn="auto" latinLnBrk="0" hangingPunct="1">
              <a:lnSpc>
                <a:spcPct val="100000"/>
              </a:lnSpc>
              <a:spcBef>
                <a:spcPct val="0"/>
              </a:spcBef>
              <a:spcAft>
                <a:spcPts val="0"/>
              </a:spcAft>
              <a:buClrTx/>
              <a:buSzTx/>
              <a:buFont typeface="Arial"/>
              <a:buChar char="•"/>
              <a:tabLst/>
              <a:defRPr/>
            </a:pPr>
            <a:r>
              <a:rPr lang="en-US" altLang="en-US" dirty="0" smtClean="0"/>
              <a:t>If</a:t>
            </a:r>
            <a:r>
              <a:rPr lang="en-US" altLang="en-US" baseline="0" dirty="0" smtClean="0"/>
              <a:t> you could, kindly answer the poll questions. Our evaluators will greatly appreciate it, and of course it will help inform our next research webinar this upcoming Tuesday.</a:t>
            </a:r>
          </a:p>
          <a:p>
            <a:pPr marL="171450" marR="0" indent="-171450" algn="l" defTabSz="914400" rtl="0" eaLnBrk="1" fontAlgn="auto" latinLnBrk="0" hangingPunct="1">
              <a:lnSpc>
                <a:spcPct val="100000"/>
              </a:lnSpc>
              <a:spcBef>
                <a:spcPct val="0"/>
              </a:spcBef>
              <a:spcAft>
                <a:spcPts val="0"/>
              </a:spcAft>
              <a:buClrTx/>
              <a:buSzTx/>
              <a:buFont typeface="Arial"/>
              <a:buChar char="•"/>
              <a:tabLst/>
              <a:defRPr/>
            </a:pPr>
            <a:r>
              <a:rPr lang="en-US" altLang="en-US" dirty="0" smtClean="0"/>
              <a:t>Recording out next week, will include slides and chat box</a:t>
            </a:r>
            <a:r>
              <a:rPr lang="en-US" altLang="en-US" baseline="0" dirty="0" smtClean="0"/>
              <a:t> text</a:t>
            </a:r>
            <a:r>
              <a:rPr lang="en-US" altLang="en-US" dirty="0" smtClean="0"/>
              <a:t>.</a:t>
            </a:r>
          </a:p>
          <a:p>
            <a:pPr marL="171450" marR="0" indent="-171450" algn="l" defTabSz="914400" rtl="0" eaLnBrk="1" fontAlgn="auto" latinLnBrk="0" hangingPunct="1">
              <a:lnSpc>
                <a:spcPct val="100000"/>
              </a:lnSpc>
              <a:spcBef>
                <a:spcPct val="0"/>
              </a:spcBef>
              <a:spcAft>
                <a:spcPts val="0"/>
              </a:spcAft>
              <a:buClrTx/>
              <a:buSzTx/>
              <a:buFont typeface="Arial"/>
              <a:buChar char="•"/>
              <a:tabLst/>
              <a:defRPr/>
            </a:pPr>
            <a:r>
              <a:rPr lang="en-US" altLang="en-US" dirty="0" smtClean="0"/>
              <a:t>Join our Gender</a:t>
            </a:r>
            <a:r>
              <a:rPr lang="en-US" altLang="en-US" baseline="0" dirty="0" smtClean="0"/>
              <a:t> Equity research webinar next Tuesday June 30, at 2pm with NGCP and other guest researchers.</a:t>
            </a:r>
          </a:p>
          <a:p>
            <a:pPr marL="171450" marR="0" indent="-171450" algn="l" defTabSz="914400" rtl="0" eaLnBrk="1" fontAlgn="auto" latinLnBrk="0" hangingPunct="1">
              <a:lnSpc>
                <a:spcPct val="100000"/>
              </a:lnSpc>
              <a:spcBef>
                <a:spcPct val="0"/>
              </a:spcBef>
              <a:spcAft>
                <a:spcPts val="0"/>
              </a:spcAft>
              <a:buClrTx/>
              <a:buSzTx/>
              <a:buFont typeface="Arial"/>
              <a:buChar char="•"/>
              <a:tabLst/>
              <a:defRPr/>
            </a:pPr>
            <a:r>
              <a:rPr lang="en-US" altLang="en-US" baseline="0" dirty="0" smtClean="0"/>
              <a:t>Heads up our evaluators, they’ll be sending out a longer survey next month.</a:t>
            </a:r>
          </a:p>
          <a:p>
            <a:pPr marL="171450" marR="0" indent="-171450" algn="l" defTabSz="914400" rtl="0" eaLnBrk="1" fontAlgn="auto" latinLnBrk="0" hangingPunct="1">
              <a:lnSpc>
                <a:spcPct val="100000"/>
              </a:lnSpc>
              <a:spcBef>
                <a:spcPct val="0"/>
              </a:spcBef>
              <a:spcAft>
                <a:spcPts val="0"/>
              </a:spcAft>
              <a:buClrTx/>
              <a:buSzTx/>
              <a:buFont typeface="Arial"/>
              <a:buChar char="•"/>
              <a:tabLst/>
              <a:defRPr/>
            </a:pPr>
            <a:r>
              <a:rPr lang="en-US" altLang="en-US" baseline="0" dirty="0" smtClean="0"/>
              <a:t>Contact us with any questions or feedback.</a:t>
            </a:r>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dirty="0" smtClean="0"/>
          </a:p>
        </p:txBody>
      </p:sp>
      <p:sp>
        <p:nvSpPr>
          <p:cNvPr id="706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27" indent="-285741">
              <a:defRPr>
                <a:solidFill>
                  <a:schemeClr val="tx1"/>
                </a:solidFill>
                <a:latin typeface="Calibri" pitchFamily="34" charset="0"/>
              </a:defRPr>
            </a:lvl2pPr>
            <a:lvl3pPr marL="1142965" indent="-228593">
              <a:defRPr>
                <a:solidFill>
                  <a:schemeClr val="tx1"/>
                </a:solidFill>
                <a:latin typeface="Calibri" pitchFamily="34" charset="0"/>
              </a:defRPr>
            </a:lvl3pPr>
            <a:lvl4pPr marL="1600151" indent="-228593">
              <a:defRPr>
                <a:solidFill>
                  <a:schemeClr val="tx1"/>
                </a:solidFill>
                <a:latin typeface="Calibri" pitchFamily="34" charset="0"/>
              </a:defRPr>
            </a:lvl4pPr>
            <a:lvl5pPr marL="2057336" indent="-228593">
              <a:defRPr>
                <a:solidFill>
                  <a:schemeClr val="tx1"/>
                </a:solidFill>
                <a:latin typeface="Calibri" pitchFamily="34" charset="0"/>
              </a:defRPr>
            </a:lvl5pPr>
            <a:lvl6pPr marL="2514522" indent="-228593" fontAlgn="base">
              <a:spcBef>
                <a:spcPct val="0"/>
              </a:spcBef>
              <a:spcAft>
                <a:spcPct val="0"/>
              </a:spcAft>
              <a:defRPr>
                <a:solidFill>
                  <a:schemeClr val="tx1"/>
                </a:solidFill>
                <a:latin typeface="Calibri" pitchFamily="34" charset="0"/>
              </a:defRPr>
            </a:lvl6pPr>
            <a:lvl7pPr marL="2971707" indent="-228593" fontAlgn="base">
              <a:spcBef>
                <a:spcPct val="0"/>
              </a:spcBef>
              <a:spcAft>
                <a:spcPct val="0"/>
              </a:spcAft>
              <a:defRPr>
                <a:solidFill>
                  <a:schemeClr val="tx1"/>
                </a:solidFill>
                <a:latin typeface="Calibri" pitchFamily="34" charset="0"/>
              </a:defRPr>
            </a:lvl7pPr>
            <a:lvl8pPr marL="3428893" indent="-228593" fontAlgn="base">
              <a:spcBef>
                <a:spcPct val="0"/>
              </a:spcBef>
              <a:spcAft>
                <a:spcPct val="0"/>
              </a:spcAft>
              <a:defRPr>
                <a:solidFill>
                  <a:schemeClr val="tx1"/>
                </a:solidFill>
                <a:latin typeface="Calibri" pitchFamily="34" charset="0"/>
              </a:defRPr>
            </a:lvl8pPr>
            <a:lvl9pPr marL="3886079" indent="-228593" fontAlgn="base">
              <a:spcBef>
                <a:spcPct val="0"/>
              </a:spcBef>
              <a:spcAft>
                <a:spcPct val="0"/>
              </a:spcAft>
              <a:defRPr>
                <a:solidFill>
                  <a:schemeClr val="tx1"/>
                </a:solidFill>
                <a:latin typeface="Calibri" pitchFamily="34" charset="0"/>
              </a:defRPr>
            </a:lvl9pPr>
          </a:lstStyle>
          <a:p>
            <a:fld id="{A8D44025-6920-47F2-87DA-18D0DA7F5D05}" type="slidenum">
              <a:rPr lang="en-US" altLang="en-US">
                <a:solidFill>
                  <a:prstClr val="black"/>
                </a:solidFill>
              </a:rPr>
              <a:pPr/>
              <a:t>17</a:t>
            </a:fld>
            <a:endParaRPr lang="en-US" altLang="en-US">
              <a:solidFill>
                <a:prstClr val="black"/>
              </a:solidFill>
            </a:endParaRPr>
          </a:p>
        </p:txBody>
      </p:sp>
    </p:spTree>
    <p:extLst>
      <p:ext uri="{BB962C8B-B14F-4D97-AF65-F5344CB8AC3E}">
        <p14:creationId xmlns:p14="http://schemas.microsoft.com/office/powerpoint/2010/main" val="2652931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Brief</a:t>
            </a:r>
            <a:r>
              <a:rPr lang="en-US" altLang="en-US" baseline="0" dirty="0" smtClean="0"/>
              <a:t> introductions:</a:t>
            </a:r>
          </a:p>
          <a:p>
            <a:pPr marL="228600" indent="-228600">
              <a:spcBef>
                <a:spcPct val="0"/>
              </a:spcBef>
              <a:buFont typeface="+mj-lt"/>
              <a:buAutoNum type="arabicPeriod"/>
            </a:pPr>
            <a:r>
              <a:rPr lang="en-US" altLang="en-US" baseline="0" dirty="0" smtClean="0"/>
              <a:t>Molly is the Director of the Center for Informal Learning &amp; Schools at the Exploratorium, which has several projects that investigate STEM learning in the out-of-school time space, producing useful resources for STEM educators. Molly’s background is in the learning sciences.</a:t>
            </a:r>
          </a:p>
          <a:p>
            <a:pPr marL="228600" indent="-228600">
              <a:spcBef>
                <a:spcPct val="0"/>
              </a:spcBef>
              <a:buFont typeface="+mj-lt"/>
              <a:buAutoNum type="arabicPeriod"/>
            </a:pPr>
            <a:r>
              <a:rPr lang="en-US" altLang="en-US" baseline="0" dirty="0" smtClean="0"/>
              <a:t>Brenda is the senior research scientist at the National Girls Collaborative, which brings together programs working on girls &amp; STEM, through regional networks, shared resources, and capacity building.</a:t>
            </a:r>
          </a:p>
          <a:p>
            <a:pPr marL="228600" indent="-228600">
              <a:spcBef>
                <a:spcPct val="0"/>
              </a:spcBef>
              <a:buFont typeface="+mj-lt"/>
              <a:buAutoNum type="arabicPeriod"/>
            </a:pPr>
            <a:r>
              <a:rPr lang="en-US" altLang="en-US" baseline="0" dirty="0" err="1" smtClean="0"/>
              <a:t>Jrene</a:t>
            </a:r>
            <a:endParaRPr lang="en-US" altLang="en-US" baseline="0" dirty="0" smtClean="0"/>
          </a:p>
          <a:p>
            <a:pPr marL="228600" indent="-228600">
              <a:spcBef>
                <a:spcPct val="0"/>
              </a:spcBef>
              <a:buFont typeface="+mj-lt"/>
              <a:buAutoNum type="arabicPeriod"/>
            </a:pPr>
            <a:r>
              <a:rPr lang="en-US" altLang="en-US" baseline="0" dirty="0" smtClean="0"/>
              <a:t>Angie</a:t>
            </a:r>
          </a:p>
        </p:txBody>
      </p:sp>
      <p:sp>
        <p:nvSpPr>
          <p:cNvPr id="706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27" indent="-285741">
              <a:defRPr>
                <a:solidFill>
                  <a:schemeClr val="tx1"/>
                </a:solidFill>
                <a:latin typeface="Calibri" pitchFamily="34" charset="0"/>
              </a:defRPr>
            </a:lvl2pPr>
            <a:lvl3pPr marL="1142965" indent="-228593">
              <a:defRPr>
                <a:solidFill>
                  <a:schemeClr val="tx1"/>
                </a:solidFill>
                <a:latin typeface="Calibri" pitchFamily="34" charset="0"/>
              </a:defRPr>
            </a:lvl3pPr>
            <a:lvl4pPr marL="1600151" indent="-228593">
              <a:defRPr>
                <a:solidFill>
                  <a:schemeClr val="tx1"/>
                </a:solidFill>
                <a:latin typeface="Calibri" pitchFamily="34" charset="0"/>
              </a:defRPr>
            </a:lvl4pPr>
            <a:lvl5pPr marL="2057336" indent="-228593">
              <a:defRPr>
                <a:solidFill>
                  <a:schemeClr val="tx1"/>
                </a:solidFill>
                <a:latin typeface="Calibri" pitchFamily="34" charset="0"/>
              </a:defRPr>
            </a:lvl5pPr>
            <a:lvl6pPr marL="2514522" indent="-228593" fontAlgn="base">
              <a:spcBef>
                <a:spcPct val="0"/>
              </a:spcBef>
              <a:spcAft>
                <a:spcPct val="0"/>
              </a:spcAft>
              <a:defRPr>
                <a:solidFill>
                  <a:schemeClr val="tx1"/>
                </a:solidFill>
                <a:latin typeface="Calibri" pitchFamily="34" charset="0"/>
              </a:defRPr>
            </a:lvl6pPr>
            <a:lvl7pPr marL="2971707" indent="-228593" fontAlgn="base">
              <a:spcBef>
                <a:spcPct val="0"/>
              </a:spcBef>
              <a:spcAft>
                <a:spcPct val="0"/>
              </a:spcAft>
              <a:defRPr>
                <a:solidFill>
                  <a:schemeClr val="tx1"/>
                </a:solidFill>
                <a:latin typeface="Calibri" pitchFamily="34" charset="0"/>
              </a:defRPr>
            </a:lvl7pPr>
            <a:lvl8pPr marL="3428893" indent="-228593" fontAlgn="base">
              <a:spcBef>
                <a:spcPct val="0"/>
              </a:spcBef>
              <a:spcAft>
                <a:spcPct val="0"/>
              </a:spcAft>
              <a:defRPr>
                <a:solidFill>
                  <a:schemeClr val="tx1"/>
                </a:solidFill>
                <a:latin typeface="Calibri" pitchFamily="34" charset="0"/>
              </a:defRPr>
            </a:lvl8pPr>
            <a:lvl9pPr marL="3886079" indent="-228593" fontAlgn="base">
              <a:spcBef>
                <a:spcPct val="0"/>
              </a:spcBef>
              <a:spcAft>
                <a:spcPct val="0"/>
              </a:spcAft>
              <a:defRPr>
                <a:solidFill>
                  <a:schemeClr val="tx1"/>
                </a:solidFill>
                <a:latin typeface="Calibri" pitchFamily="34" charset="0"/>
              </a:defRPr>
            </a:lvl9pPr>
          </a:lstStyle>
          <a:p>
            <a:fld id="{A8D44025-6920-47F2-87DA-18D0DA7F5D05}" type="slidenum">
              <a:rPr lang="en-US" altLang="en-US">
                <a:solidFill>
                  <a:prstClr val="black"/>
                </a:solidFill>
              </a:rPr>
              <a:pPr/>
              <a:t>2</a:t>
            </a:fld>
            <a:endParaRPr lang="en-US" altLang="en-US">
              <a:solidFill>
                <a:prstClr val="black"/>
              </a:solidFill>
            </a:endParaRPr>
          </a:p>
        </p:txBody>
      </p:sp>
    </p:spTree>
    <p:extLst>
      <p:ext uri="{BB962C8B-B14F-4D97-AF65-F5344CB8AC3E}">
        <p14:creationId xmlns:p14="http://schemas.microsoft.com/office/powerpoint/2010/main" val="2701195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 typeface="Arial" panose="020B0604020202020204" pitchFamily="34" charset="0"/>
              <a:buChar char="•"/>
            </a:pPr>
            <a:endParaRPr lang="en-US" altLang="en-US" dirty="0" smtClean="0"/>
          </a:p>
        </p:txBody>
      </p:sp>
      <p:sp>
        <p:nvSpPr>
          <p:cNvPr id="706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27" indent="-285741">
              <a:defRPr>
                <a:solidFill>
                  <a:schemeClr val="tx1"/>
                </a:solidFill>
                <a:latin typeface="Calibri" pitchFamily="34" charset="0"/>
              </a:defRPr>
            </a:lvl2pPr>
            <a:lvl3pPr marL="1142965" indent="-228593">
              <a:defRPr>
                <a:solidFill>
                  <a:schemeClr val="tx1"/>
                </a:solidFill>
                <a:latin typeface="Calibri" pitchFamily="34" charset="0"/>
              </a:defRPr>
            </a:lvl3pPr>
            <a:lvl4pPr marL="1600151" indent="-228593">
              <a:defRPr>
                <a:solidFill>
                  <a:schemeClr val="tx1"/>
                </a:solidFill>
                <a:latin typeface="Calibri" pitchFamily="34" charset="0"/>
              </a:defRPr>
            </a:lvl4pPr>
            <a:lvl5pPr marL="2057336" indent="-228593">
              <a:defRPr>
                <a:solidFill>
                  <a:schemeClr val="tx1"/>
                </a:solidFill>
                <a:latin typeface="Calibri" pitchFamily="34" charset="0"/>
              </a:defRPr>
            </a:lvl5pPr>
            <a:lvl6pPr marL="2514522" indent="-228593" fontAlgn="base">
              <a:spcBef>
                <a:spcPct val="0"/>
              </a:spcBef>
              <a:spcAft>
                <a:spcPct val="0"/>
              </a:spcAft>
              <a:defRPr>
                <a:solidFill>
                  <a:schemeClr val="tx1"/>
                </a:solidFill>
                <a:latin typeface="Calibri" pitchFamily="34" charset="0"/>
              </a:defRPr>
            </a:lvl6pPr>
            <a:lvl7pPr marL="2971707" indent="-228593" fontAlgn="base">
              <a:spcBef>
                <a:spcPct val="0"/>
              </a:spcBef>
              <a:spcAft>
                <a:spcPct val="0"/>
              </a:spcAft>
              <a:defRPr>
                <a:solidFill>
                  <a:schemeClr val="tx1"/>
                </a:solidFill>
                <a:latin typeface="Calibri" pitchFamily="34" charset="0"/>
              </a:defRPr>
            </a:lvl7pPr>
            <a:lvl8pPr marL="3428893" indent="-228593" fontAlgn="base">
              <a:spcBef>
                <a:spcPct val="0"/>
              </a:spcBef>
              <a:spcAft>
                <a:spcPct val="0"/>
              </a:spcAft>
              <a:defRPr>
                <a:solidFill>
                  <a:schemeClr val="tx1"/>
                </a:solidFill>
                <a:latin typeface="Calibri" pitchFamily="34" charset="0"/>
              </a:defRPr>
            </a:lvl8pPr>
            <a:lvl9pPr marL="3886079" indent="-228593" fontAlgn="base">
              <a:spcBef>
                <a:spcPct val="0"/>
              </a:spcBef>
              <a:spcAft>
                <a:spcPct val="0"/>
              </a:spcAft>
              <a:defRPr>
                <a:solidFill>
                  <a:schemeClr val="tx1"/>
                </a:solidFill>
                <a:latin typeface="Calibri" pitchFamily="34" charset="0"/>
              </a:defRPr>
            </a:lvl9pPr>
          </a:lstStyle>
          <a:p>
            <a:fld id="{A8D44025-6920-47F2-87DA-18D0DA7F5D05}" type="slidenum">
              <a:rPr lang="en-US" altLang="en-US">
                <a:solidFill>
                  <a:prstClr val="black"/>
                </a:solidFill>
              </a:rPr>
              <a:pPr/>
              <a:t>3</a:t>
            </a:fld>
            <a:endParaRPr lang="en-US" altLang="en-US">
              <a:solidFill>
                <a:prstClr val="black"/>
              </a:solidFill>
            </a:endParaRPr>
          </a:p>
        </p:txBody>
      </p:sp>
    </p:spTree>
    <p:extLst>
      <p:ext uri="{BB962C8B-B14F-4D97-AF65-F5344CB8AC3E}">
        <p14:creationId xmlns:p14="http://schemas.microsoft.com/office/powerpoint/2010/main" val="1023443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 typeface="Arial" panose="020B0604020202020204" pitchFamily="34" charset="0"/>
              <a:buChar char="•"/>
            </a:pPr>
            <a:r>
              <a:rPr lang="en-US" altLang="en-US" dirty="0" smtClean="0"/>
              <a:t>Relating Research</a:t>
            </a:r>
            <a:r>
              <a:rPr lang="en-US" altLang="en-US" baseline="0" dirty="0" smtClean="0"/>
              <a:t> to Practice is led by the Exploratorium, in partnership with the Afterschool Alliance, the University of Washington and Kings College London. </a:t>
            </a:r>
          </a:p>
          <a:p>
            <a:pPr marL="171450" indent="-171450">
              <a:spcBef>
                <a:spcPct val="0"/>
              </a:spcBef>
              <a:buFont typeface="Arial" panose="020B0604020202020204" pitchFamily="34" charset="0"/>
              <a:buChar char="•"/>
            </a:pPr>
            <a:r>
              <a:rPr lang="en-US" altLang="en-US" baseline="0" dirty="0" smtClean="0"/>
              <a:t>For the past couple years we have been following science education journals, picking out interesting articles, and producing short research briefs.</a:t>
            </a:r>
          </a:p>
          <a:p>
            <a:pPr marL="171450" indent="-171450">
              <a:spcBef>
                <a:spcPct val="0"/>
              </a:spcBef>
              <a:buFont typeface="Arial" panose="020B0604020202020204" pitchFamily="34" charset="0"/>
              <a:buChar char="•"/>
            </a:pPr>
            <a:r>
              <a:rPr lang="en-US" altLang="en-US" baseline="0" dirty="0" smtClean="0"/>
              <a:t>Briefs are more than just longer abstracts, we build on the expertise and experience of the brief writer to pull out and highlight what might be most interesting to educators in informal settings. In briefs produced in this past year, we’ve also tried to situate the original paper in broader research trends.</a:t>
            </a:r>
          </a:p>
          <a:p>
            <a:pPr marL="171450" indent="-171450">
              <a:spcBef>
                <a:spcPct val="0"/>
              </a:spcBef>
              <a:buFont typeface="Arial" panose="020B0604020202020204" pitchFamily="34" charset="0"/>
              <a:buChar char="•"/>
            </a:pPr>
            <a:r>
              <a:rPr lang="en-US" altLang="en-US" baseline="0" dirty="0" smtClean="0"/>
              <a:t>Recently have been looking for ways to expand our audience and reach more practitioners, one by producing the Connected Collections, and two by trying out a virtual discussion.</a:t>
            </a:r>
          </a:p>
          <a:p>
            <a:pPr marL="171450" indent="-171450">
              <a:spcBef>
                <a:spcPct val="0"/>
              </a:spcBef>
              <a:buFont typeface="Arial" panose="020B0604020202020204" pitchFamily="34" charset="0"/>
              <a:buChar char="•"/>
            </a:pPr>
            <a:r>
              <a:rPr lang="en-US" altLang="en-US" baseline="0" dirty="0" smtClean="0"/>
              <a:t>Molly is one of the co-authors of this CC, and of a couple others, and will tell you more about the collections.</a:t>
            </a:r>
          </a:p>
          <a:p>
            <a:pPr marL="171450" indent="-171450">
              <a:spcBef>
                <a:spcPct val="0"/>
              </a:spcBef>
              <a:buFont typeface="Arial" panose="020B0604020202020204" pitchFamily="34" charset="0"/>
              <a:buChar char="•"/>
            </a:pPr>
            <a:endParaRPr lang="en-US" altLang="en-US" baseline="0" dirty="0" smtClean="0"/>
          </a:p>
        </p:txBody>
      </p:sp>
      <p:sp>
        <p:nvSpPr>
          <p:cNvPr id="706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27" indent="-285741">
              <a:defRPr>
                <a:solidFill>
                  <a:schemeClr val="tx1"/>
                </a:solidFill>
                <a:latin typeface="Calibri" pitchFamily="34" charset="0"/>
              </a:defRPr>
            </a:lvl2pPr>
            <a:lvl3pPr marL="1142965" indent="-228593">
              <a:defRPr>
                <a:solidFill>
                  <a:schemeClr val="tx1"/>
                </a:solidFill>
                <a:latin typeface="Calibri" pitchFamily="34" charset="0"/>
              </a:defRPr>
            </a:lvl3pPr>
            <a:lvl4pPr marL="1600151" indent="-228593">
              <a:defRPr>
                <a:solidFill>
                  <a:schemeClr val="tx1"/>
                </a:solidFill>
                <a:latin typeface="Calibri" pitchFamily="34" charset="0"/>
              </a:defRPr>
            </a:lvl4pPr>
            <a:lvl5pPr marL="2057336" indent="-228593">
              <a:defRPr>
                <a:solidFill>
                  <a:schemeClr val="tx1"/>
                </a:solidFill>
                <a:latin typeface="Calibri" pitchFamily="34" charset="0"/>
              </a:defRPr>
            </a:lvl5pPr>
            <a:lvl6pPr marL="2514522" indent="-228593" fontAlgn="base">
              <a:spcBef>
                <a:spcPct val="0"/>
              </a:spcBef>
              <a:spcAft>
                <a:spcPct val="0"/>
              </a:spcAft>
              <a:defRPr>
                <a:solidFill>
                  <a:schemeClr val="tx1"/>
                </a:solidFill>
                <a:latin typeface="Calibri" pitchFamily="34" charset="0"/>
              </a:defRPr>
            </a:lvl6pPr>
            <a:lvl7pPr marL="2971707" indent="-228593" fontAlgn="base">
              <a:spcBef>
                <a:spcPct val="0"/>
              </a:spcBef>
              <a:spcAft>
                <a:spcPct val="0"/>
              </a:spcAft>
              <a:defRPr>
                <a:solidFill>
                  <a:schemeClr val="tx1"/>
                </a:solidFill>
                <a:latin typeface="Calibri" pitchFamily="34" charset="0"/>
              </a:defRPr>
            </a:lvl7pPr>
            <a:lvl8pPr marL="3428893" indent="-228593" fontAlgn="base">
              <a:spcBef>
                <a:spcPct val="0"/>
              </a:spcBef>
              <a:spcAft>
                <a:spcPct val="0"/>
              </a:spcAft>
              <a:defRPr>
                <a:solidFill>
                  <a:schemeClr val="tx1"/>
                </a:solidFill>
                <a:latin typeface="Calibri" pitchFamily="34" charset="0"/>
              </a:defRPr>
            </a:lvl8pPr>
            <a:lvl9pPr marL="3886079" indent="-228593" fontAlgn="base">
              <a:spcBef>
                <a:spcPct val="0"/>
              </a:spcBef>
              <a:spcAft>
                <a:spcPct val="0"/>
              </a:spcAft>
              <a:defRPr>
                <a:solidFill>
                  <a:schemeClr val="tx1"/>
                </a:solidFill>
                <a:latin typeface="Calibri" pitchFamily="34" charset="0"/>
              </a:defRPr>
            </a:lvl9pPr>
          </a:lstStyle>
          <a:p>
            <a:fld id="{A8D44025-6920-47F2-87DA-18D0DA7F5D05}" type="slidenum">
              <a:rPr lang="en-US" altLang="en-US">
                <a:solidFill>
                  <a:prstClr val="black"/>
                </a:solidFill>
              </a:rPr>
              <a:pPr/>
              <a:t>4</a:t>
            </a:fld>
            <a:endParaRPr lang="en-US" altLang="en-US">
              <a:solidFill>
                <a:prstClr val="black"/>
              </a:solidFill>
            </a:endParaRPr>
          </a:p>
        </p:txBody>
      </p:sp>
    </p:spTree>
    <p:extLst>
      <p:ext uri="{BB962C8B-B14F-4D97-AF65-F5344CB8AC3E}">
        <p14:creationId xmlns:p14="http://schemas.microsoft.com/office/powerpoint/2010/main" val="1964458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 typeface="Arial" panose="020B0604020202020204" pitchFamily="34" charset="0"/>
              <a:buChar char="•"/>
            </a:pPr>
            <a:endParaRPr lang="en-US" altLang="en-US" baseline="0" dirty="0" smtClean="0"/>
          </a:p>
        </p:txBody>
      </p:sp>
      <p:sp>
        <p:nvSpPr>
          <p:cNvPr id="706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27" indent="-285741">
              <a:defRPr>
                <a:solidFill>
                  <a:schemeClr val="tx1"/>
                </a:solidFill>
                <a:latin typeface="Calibri" pitchFamily="34" charset="0"/>
              </a:defRPr>
            </a:lvl2pPr>
            <a:lvl3pPr marL="1142965" indent="-228593">
              <a:defRPr>
                <a:solidFill>
                  <a:schemeClr val="tx1"/>
                </a:solidFill>
                <a:latin typeface="Calibri" pitchFamily="34" charset="0"/>
              </a:defRPr>
            </a:lvl3pPr>
            <a:lvl4pPr marL="1600151" indent="-228593">
              <a:defRPr>
                <a:solidFill>
                  <a:schemeClr val="tx1"/>
                </a:solidFill>
                <a:latin typeface="Calibri" pitchFamily="34" charset="0"/>
              </a:defRPr>
            </a:lvl4pPr>
            <a:lvl5pPr marL="2057336" indent="-228593">
              <a:defRPr>
                <a:solidFill>
                  <a:schemeClr val="tx1"/>
                </a:solidFill>
                <a:latin typeface="Calibri" pitchFamily="34" charset="0"/>
              </a:defRPr>
            </a:lvl5pPr>
            <a:lvl6pPr marL="2514522" indent="-228593" fontAlgn="base">
              <a:spcBef>
                <a:spcPct val="0"/>
              </a:spcBef>
              <a:spcAft>
                <a:spcPct val="0"/>
              </a:spcAft>
              <a:defRPr>
                <a:solidFill>
                  <a:schemeClr val="tx1"/>
                </a:solidFill>
                <a:latin typeface="Calibri" pitchFamily="34" charset="0"/>
              </a:defRPr>
            </a:lvl6pPr>
            <a:lvl7pPr marL="2971707" indent="-228593" fontAlgn="base">
              <a:spcBef>
                <a:spcPct val="0"/>
              </a:spcBef>
              <a:spcAft>
                <a:spcPct val="0"/>
              </a:spcAft>
              <a:defRPr>
                <a:solidFill>
                  <a:schemeClr val="tx1"/>
                </a:solidFill>
                <a:latin typeface="Calibri" pitchFamily="34" charset="0"/>
              </a:defRPr>
            </a:lvl7pPr>
            <a:lvl8pPr marL="3428893" indent="-228593" fontAlgn="base">
              <a:spcBef>
                <a:spcPct val="0"/>
              </a:spcBef>
              <a:spcAft>
                <a:spcPct val="0"/>
              </a:spcAft>
              <a:defRPr>
                <a:solidFill>
                  <a:schemeClr val="tx1"/>
                </a:solidFill>
                <a:latin typeface="Calibri" pitchFamily="34" charset="0"/>
              </a:defRPr>
            </a:lvl8pPr>
            <a:lvl9pPr marL="3886079" indent="-228593" fontAlgn="base">
              <a:spcBef>
                <a:spcPct val="0"/>
              </a:spcBef>
              <a:spcAft>
                <a:spcPct val="0"/>
              </a:spcAft>
              <a:defRPr>
                <a:solidFill>
                  <a:schemeClr val="tx1"/>
                </a:solidFill>
                <a:latin typeface="Calibri" pitchFamily="34" charset="0"/>
              </a:defRPr>
            </a:lvl9pPr>
          </a:lstStyle>
          <a:p>
            <a:fld id="{A8D44025-6920-47F2-87DA-18D0DA7F5D05}" type="slidenum">
              <a:rPr lang="en-US" altLang="en-US">
                <a:solidFill>
                  <a:prstClr val="black"/>
                </a:solidFill>
              </a:rPr>
              <a:pPr/>
              <a:t>5</a:t>
            </a:fld>
            <a:endParaRPr lang="en-US" altLang="en-US">
              <a:solidFill>
                <a:prstClr val="black"/>
              </a:solidFill>
            </a:endParaRPr>
          </a:p>
        </p:txBody>
      </p:sp>
    </p:spTree>
    <p:extLst>
      <p:ext uri="{BB962C8B-B14F-4D97-AF65-F5344CB8AC3E}">
        <p14:creationId xmlns:p14="http://schemas.microsoft.com/office/powerpoint/2010/main" val="1964458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dirty="0" smtClean="0"/>
          </a:p>
        </p:txBody>
      </p:sp>
      <p:sp>
        <p:nvSpPr>
          <p:cNvPr id="706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27" indent="-285741">
              <a:defRPr>
                <a:solidFill>
                  <a:schemeClr val="tx1"/>
                </a:solidFill>
                <a:latin typeface="Calibri" pitchFamily="34" charset="0"/>
              </a:defRPr>
            </a:lvl2pPr>
            <a:lvl3pPr marL="1142965" indent="-228593">
              <a:defRPr>
                <a:solidFill>
                  <a:schemeClr val="tx1"/>
                </a:solidFill>
                <a:latin typeface="Calibri" pitchFamily="34" charset="0"/>
              </a:defRPr>
            </a:lvl3pPr>
            <a:lvl4pPr marL="1600151" indent="-228593">
              <a:defRPr>
                <a:solidFill>
                  <a:schemeClr val="tx1"/>
                </a:solidFill>
                <a:latin typeface="Calibri" pitchFamily="34" charset="0"/>
              </a:defRPr>
            </a:lvl4pPr>
            <a:lvl5pPr marL="2057336" indent="-228593">
              <a:defRPr>
                <a:solidFill>
                  <a:schemeClr val="tx1"/>
                </a:solidFill>
                <a:latin typeface="Calibri" pitchFamily="34" charset="0"/>
              </a:defRPr>
            </a:lvl5pPr>
            <a:lvl6pPr marL="2514522" indent="-228593" fontAlgn="base">
              <a:spcBef>
                <a:spcPct val="0"/>
              </a:spcBef>
              <a:spcAft>
                <a:spcPct val="0"/>
              </a:spcAft>
              <a:defRPr>
                <a:solidFill>
                  <a:schemeClr val="tx1"/>
                </a:solidFill>
                <a:latin typeface="Calibri" pitchFamily="34" charset="0"/>
              </a:defRPr>
            </a:lvl6pPr>
            <a:lvl7pPr marL="2971707" indent="-228593" fontAlgn="base">
              <a:spcBef>
                <a:spcPct val="0"/>
              </a:spcBef>
              <a:spcAft>
                <a:spcPct val="0"/>
              </a:spcAft>
              <a:defRPr>
                <a:solidFill>
                  <a:schemeClr val="tx1"/>
                </a:solidFill>
                <a:latin typeface="Calibri" pitchFamily="34" charset="0"/>
              </a:defRPr>
            </a:lvl7pPr>
            <a:lvl8pPr marL="3428893" indent="-228593" fontAlgn="base">
              <a:spcBef>
                <a:spcPct val="0"/>
              </a:spcBef>
              <a:spcAft>
                <a:spcPct val="0"/>
              </a:spcAft>
              <a:defRPr>
                <a:solidFill>
                  <a:schemeClr val="tx1"/>
                </a:solidFill>
                <a:latin typeface="Calibri" pitchFamily="34" charset="0"/>
              </a:defRPr>
            </a:lvl8pPr>
            <a:lvl9pPr marL="3886079" indent="-228593" fontAlgn="base">
              <a:spcBef>
                <a:spcPct val="0"/>
              </a:spcBef>
              <a:spcAft>
                <a:spcPct val="0"/>
              </a:spcAft>
              <a:defRPr>
                <a:solidFill>
                  <a:schemeClr val="tx1"/>
                </a:solidFill>
                <a:latin typeface="Calibri" pitchFamily="34" charset="0"/>
              </a:defRPr>
            </a:lvl9pPr>
          </a:lstStyle>
          <a:p>
            <a:fld id="{A8D44025-6920-47F2-87DA-18D0DA7F5D05}" type="slidenum">
              <a:rPr lang="en-US" altLang="en-US">
                <a:solidFill>
                  <a:prstClr val="black"/>
                </a:solidFill>
              </a:rPr>
              <a:pPr/>
              <a:t>6</a:t>
            </a:fld>
            <a:endParaRPr lang="en-US" altLang="en-US">
              <a:solidFill>
                <a:prstClr val="black"/>
              </a:solidFill>
            </a:endParaRPr>
          </a:p>
        </p:txBody>
      </p:sp>
    </p:spTree>
    <p:extLst>
      <p:ext uri="{BB962C8B-B14F-4D97-AF65-F5344CB8AC3E}">
        <p14:creationId xmlns:p14="http://schemas.microsoft.com/office/powerpoint/2010/main" val="1508260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 typeface="Arial" panose="020B0604020202020204" pitchFamily="34" charset="0"/>
              <a:buChar char="•"/>
            </a:pPr>
            <a:endParaRPr lang="en-US" altLang="en-US" baseline="0" dirty="0" smtClean="0"/>
          </a:p>
        </p:txBody>
      </p:sp>
      <p:sp>
        <p:nvSpPr>
          <p:cNvPr id="706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27" indent="-285741">
              <a:defRPr>
                <a:solidFill>
                  <a:schemeClr val="tx1"/>
                </a:solidFill>
                <a:latin typeface="Calibri" pitchFamily="34" charset="0"/>
              </a:defRPr>
            </a:lvl2pPr>
            <a:lvl3pPr marL="1142965" indent="-228593">
              <a:defRPr>
                <a:solidFill>
                  <a:schemeClr val="tx1"/>
                </a:solidFill>
                <a:latin typeface="Calibri" pitchFamily="34" charset="0"/>
              </a:defRPr>
            </a:lvl3pPr>
            <a:lvl4pPr marL="1600151" indent="-228593">
              <a:defRPr>
                <a:solidFill>
                  <a:schemeClr val="tx1"/>
                </a:solidFill>
                <a:latin typeface="Calibri" pitchFamily="34" charset="0"/>
              </a:defRPr>
            </a:lvl4pPr>
            <a:lvl5pPr marL="2057336" indent="-228593">
              <a:defRPr>
                <a:solidFill>
                  <a:schemeClr val="tx1"/>
                </a:solidFill>
                <a:latin typeface="Calibri" pitchFamily="34" charset="0"/>
              </a:defRPr>
            </a:lvl5pPr>
            <a:lvl6pPr marL="2514522" indent="-228593" fontAlgn="base">
              <a:spcBef>
                <a:spcPct val="0"/>
              </a:spcBef>
              <a:spcAft>
                <a:spcPct val="0"/>
              </a:spcAft>
              <a:defRPr>
                <a:solidFill>
                  <a:schemeClr val="tx1"/>
                </a:solidFill>
                <a:latin typeface="Calibri" pitchFamily="34" charset="0"/>
              </a:defRPr>
            </a:lvl6pPr>
            <a:lvl7pPr marL="2971707" indent="-228593" fontAlgn="base">
              <a:spcBef>
                <a:spcPct val="0"/>
              </a:spcBef>
              <a:spcAft>
                <a:spcPct val="0"/>
              </a:spcAft>
              <a:defRPr>
                <a:solidFill>
                  <a:schemeClr val="tx1"/>
                </a:solidFill>
                <a:latin typeface="Calibri" pitchFamily="34" charset="0"/>
              </a:defRPr>
            </a:lvl7pPr>
            <a:lvl8pPr marL="3428893" indent="-228593" fontAlgn="base">
              <a:spcBef>
                <a:spcPct val="0"/>
              </a:spcBef>
              <a:spcAft>
                <a:spcPct val="0"/>
              </a:spcAft>
              <a:defRPr>
                <a:solidFill>
                  <a:schemeClr val="tx1"/>
                </a:solidFill>
                <a:latin typeface="Calibri" pitchFamily="34" charset="0"/>
              </a:defRPr>
            </a:lvl8pPr>
            <a:lvl9pPr marL="3886079" indent="-228593" fontAlgn="base">
              <a:spcBef>
                <a:spcPct val="0"/>
              </a:spcBef>
              <a:spcAft>
                <a:spcPct val="0"/>
              </a:spcAft>
              <a:defRPr>
                <a:solidFill>
                  <a:schemeClr val="tx1"/>
                </a:solidFill>
                <a:latin typeface="Calibri" pitchFamily="34" charset="0"/>
              </a:defRPr>
            </a:lvl9pPr>
          </a:lstStyle>
          <a:p>
            <a:fld id="{A8D44025-6920-47F2-87DA-18D0DA7F5D05}" type="slidenum">
              <a:rPr lang="en-US" altLang="en-US">
                <a:solidFill>
                  <a:prstClr val="black"/>
                </a:solidFill>
              </a:rPr>
              <a:pPr/>
              <a:t>7</a:t>
            </a:fld>
            <a:endParaRPr lang="en-US" altLang="en-US">
              <a:solidFill>
                <a:prstClr val="black"/>
              </a:solidFill>
            </a:endParaRPr>
          </a:p>
        </p:txBody>
      </p:sp>
    </p:spTree>
    <p:extLst>
      <p:ext uri="{BB962C8B-B14F-4D97-AF65-F5344CB8AC3E}">
        <p14:creationId xmlns:p14="http://schemas.microsoft.com/office/powerpoint/2010/main" val="1964458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 typeface="Arial" panose="020B0604020202020204" pitchFamily="34" charset="0"/>
              <a:buChar char="•"/>
            </a:pPr>
            <a:endParaRPr lang="en-US" altLang="en-US" baseline="0" dirty="0" smtClean="0"/>
          </a:p>
        </p:txBody>
      </p:sp>
      <p:sp>
        <p:nvSpPr>
          <p:cNvPr id="706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27" indent="-285741">
              <a:defRPr>
                <a:solidFill>
                  <a:schemeClr val="tx1"/>
                </a:solidFill>
                <a:latin typeface="Calibri" pitchFamily="34" charset="0"/>
              </a:defRPr>
            </a:lvl2pPr>
            <a:lvl3pPr marL="1142965" indent="-228593">
              <a:defRPr>
                <a:solidFill>
                  <a:schemeClr val="tx1"/>
                </a:solidFill>
                <a:latin typeface="Calibri" pitchFamily="34" charset="0"/>
              </a:defRPr>
            </a:lvl3pPr>
            <a:lvl4pPr marL="1600151" indent="-228593">
              <a:defRPr>
                <a:solidFill>
                  <a:schemeClr val="tx1"/>
                </a:solidFill>
                <a:latin typeface="Calibri" pitchFamily="34" charset="0"/>
              </a:defRPr>
            </a:lvl4pPr>
            <a:lvl5pPr marL="2057336" indent="-228593">
              <a:defRPr>
                <a:solidFill>
                  <a:schemeClr val="tx1"/>
                </a:solidFill>
                <a:latin typeface="Calibri" pitchFamily="34" charset="0"/>
              </a:defRPr>
            </a:lvl5pPr>
            <a:lvl6pPr marL="2514522" indent="-228593" fontAlgn="base">
              <a:spcBef>
                <a:spcPct val="0"/>
              </a:spcBef>
              <a:spcAft>
                <a:spcPct val="0"/>
              </a:spcAft>
              <a:defRPr>
                <a:solidFill>
                  <a:schemeClr val="tx1"/>
                </a:solidFill>
                <a:latin typeface="Calibri" pitchFamily="34" charset="0"/>
              </a:defRPr>
            </a:lvl6pPr>
            <a:lvl7pPr marL="2971707" indent="-228593" fontAlgn="base">
              <a:spcBef>
                <a:spcPct val="0"/>
              </a:spcBef>
              <a:spcAft>
                <a:spcPct val="0"/>
              </a:spcAft>
              <a:defRPr>
                <a:solidFill>
                  <a:schemeClr val="tx1"/>
                </a:solidFill>
                <a:latin typeface="Calibri" pitchFamily="34" charset="0"/>
              </a:defRPr>
            </a:lvl7pPr>
            <a:lvl8pPr marL="3428893" indent="-228593" fontAlgn="base">
              <a:spcBef>
                <a:spcPct val="0"/>
              </a:spcBef>
              <a:spcAft>
                <a:spcPct val="0"/>
              </a:spcAft>
              <a:defRPr>
                <a:solidFill>
                  <a:schemeClr val="tx1"/>
                </a:solidFill>
                <a:latin typeface="Calibri" pitchFamily="34" charset="0"/>
              </a:defRPr>
            </a:lvl8pPr>
            <a:lvl9pPr marL="3886079" indent="-228593" fontAlgn="base">
              <a:spcBef>
                <a:spcPct val="0"/>
              </a:spcBef>
              <a:spcAft>
                <a:spcPct val="0"/>
              </a:spcAft>
              <a:defRPr>
                <a:solidFill>
                  <a:schemeClr val="tx1"/>
                </a:solidFill>
                <a:latin typeface="Calibri" pitchFamily="34" charset="0"/>
              </a:defRPr>
            </a:lvl9pPr>
          </a:lstStyle>
          <a:p>
            <a:fld id="{A8D44025-6920-47F2-87DA-18D0DA7F5D05}" type="slidenum">
              <a:rPr lang="en-US" altLang="en-US">
                <a:solidFill>
                  <a:prstClr val="black"/>
                </a:solidFill>
              </a:rPr>
              <a:pPr/>
              <a:t>8</a:t>
            </a:fld>
            <a:endParaRPr lang="en-US" altLang="en-US">
              <a:solidFill>
                <a:prstClr val="black"/>
              </a:solidFill>
            </a:endParaRPr>
          </a:p>
        </p:txBody>
      </p:sp>
    </p:spTree>
    <p:extLst>
      <p:ext uri="{BB962C8B-B14F-4D97-AF65-F5344CB8AC3E}">
        <p14:creationId xmlns:p14="http://schemas.microsoft.com/office/powerpoint/2010/main" val="403253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 typeface="Arial" panose="020B0604020202020204" pitchFamily="34" charset="0"/>
              <a:buChar char="•"/>
            </a:pPr>
            <a:r>
              <a:rPr lang="en-US" altLang="en-US" baseline="0" dirty="0" smtClean="0"/>
              <a:t>Panelists can comment on what the audience responds with.</a:t>
            </a:r>
          </a:p>
        </p:txBody>
      </p:sp>
      <p:sp>
        <p:nvSpPr>
          <p:cNvPr id="706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27" indent="-285741">
              <a:defRPr>
                <a:solidFill>
                  <a:schemeClr val="tx1"/>
                </a:solidFill>
                <a:latin typeface="Calibri" pitchFamily="34" charset="0"/>
              </a:defRPr>
            </a:lvl2pPr>
            <a:lvl3pPr marL="1142965" indent="-228593">
              <a:defRPr>
                <a:solidFill>
                  <a:schemeClr val="tx1"/>
                </a:solidFill>
                <a:latin typeface="Calibri" pitchFamily="34" charset="0"/>
              </a:defRPr>
            </a:lvl3pPr>
            <a:lvl4pPr marL="1600151" indent="-228593">
              <a:defRPr>
                <a:solidFill>
                  <a:schemeClr val="tx1"/>
                </a:solidFill>
                <a:latin typeface="Calibri" pitchFamily="34" charset="0"/>
              </a:defRPr>
            </a:lvl4pPr>
            <a:lvl5pPr marL="2057336" indent="-228593">
              <a:defRPr>
                <a:solidFill>
                  <a:schemeClr val="tx1"/>
                </a:solidFill>
                <a:latin typeface="Calibri" pitchFamily="34" charset="0"/>
              </a:defRPr>
            </a:lvl5pPr>
            <a:lvl6pPr marL="2514522" indent="-228593" fontAlgn="base">
              <a:spcBef>
                <a:spcPct val="0"/>
              </a:spcBef>
              <a:spcAft>
                <a:spcPct val="0"/>
              </a:spcAft>
              <a:defRPr>
                <a:solidFill>
                  <a:schemeClr val="tx1"/>
                </a:solidFill>
                <a:latin typeface="Calibri" pitchFamily="34" charset="0"/>
              </a:defRPr>
            </a:lvl6pPr>
            <a:lvl7pPr marL="2971707" indent="-228593" fontAlgn="base">
              <a:spcBef>
                <a:spcPct val="0"/>
              </a:spcBef>
              <a:spcAft>
                <a:spcPct val="0"/>
              </a:spcAft>
              <a:defRPr>
                <a:solidFill>
                  <a:schemeClr val="tx1"/>
                </a:solidFill>
                <a:latin typeface="Calibri" pitchFamily="34" charset="0"/>
              </a:defRPr>
            </a:lvl7pPr>
            <a:lvl8pPr marL="3428893" indent="-228593" fontAlgn="base">
              <a:spcBef>
                <a:spcPct val="0"/>
              </a:spcBef>
              <a:spcAft>
                <a:spcPct val="0"/>
              </a:spcAft>
              <a:defRPr>
                <a:solidFill>
                  <a:schemeClr val="tx1"/>
                </a:solidFill>
                <a:latin typeface="Calibri" pitchFamily="34" charset="0"/>
              </a:defRPr>
            </a:lvl8pPr>
            <a:lvl9pPr marL="3886079" indent="-228593" fontAlgn="base">
              <a:spcBef>
                <a:spcPct val="0"/>
              </a:spcBef>
              <a:spcAft>
                <a:spcPct val="0"/>
              </a:spcAft>
              <a:defRPr>
                <a:solidFill>
                  <a:schemeClr val="tx1"/>
                </a:solidFill>
                <a:latin typeface="Calibri" pitchFamily="34" charset="0"/>
              </a:defRPr>
            </a:lvl9pPr>
          </a:lstStyle>
          <a:p>
            <a:fld id="{A8D44025-6920-47F2-87DA-18D0DA7F5D05}" type="slidenum">
              <a:rPr lang="en-US" altLang="en-US">
                <a:solidFill>
                  <a:prstClr val="black"/>
                </a:solidFill>
              </a:rPr>
              <a:pPr/>
              <a:t>9</a:t>
            </a:fld>
            <a:endParaRPr lang="en-US" altLang="en-US">
              <a:solidFill>
                <a:prstClr val="black"/>
              </a:solidFill>
            </a:endParaRPr>
          </a:p>
        </p:txBody>
      </p:sp>
    </p:spTree>
    <p:extLst>
      <p:ext uri="{BB962C8B-B14F-4D97-AF65-F5344CB8AC3E}">
        <p14:creationId xmlns:p14="http://schemas.microsoft.com/office/powerpoint/2010/main" val="35339661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incipal Title Slide">
    <p:bg>
      <p:bgPr>
        <a:solidFill>
          <a:schemeClr val="tx2"/>
        </a:solidFill>
        <a:effectLst/>
      </p:bgPr>
    </p:bg>
    <p:spTree>
      <p:nvGrpSpPr>
        <p:cNvPr id="1" name=""/>
        <p:cNvGrpSpPr/>
        <p:nvPr/>
      </p:nvGrpSpPr>
      <p:grpSpPr>
        <a:xfrm>
          <a:off x="0" y="0"/>
          <a:ext cx="0" cy="0"/>
          <a:chOff x="0" y="0"/>
          <a:chExt cx="0" cy="0"/>
        </a:xfrm>
      </p:grpSpPr>
      <p:sp>
        <p:nvSpPr>
          <p:cNvPr id="4" name="Rectangle 3"/>
          <p:cNvSpPr/>
          <p:nvPr userDrawn="1"/>
        </p:nvSpPr>
        <p:spPr>
          <a:xfrm>
            <a:off x="0" y="5410200"/>
            <a:ext cx="9144000" cy="1447800"/>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236443"/>
            <a:ext cx="1643888" cy="314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0"/>
          </p:nvPr>
        </p:nvSpPr>
        <p:spPr>
          <a:xfrm>
            <a:off x="2362200" y="1219200"/>
            <a:ext cx="6474303" cy="2438400"/>
          </a:xfrm>
          <a:prstGeom prst="rect">
            <a:avLst/>
          </a:prstGeom>
        </p:spPr>
        <p:txBody>
          <a:bodyPr/>
          <a:lstStyle>
            <a:lvl1pPr marL="0" indent="0" algn="r">
              <a:buNone/>
              <a:defRPr sz="6000" b="1">
                <a:solidFill>
                  <a:schemeClr val="accent1">
                    <a:lumMod val="20000"/>
                    <a:lumOff val="80000"/>
                  </a:schemeClr>
                </a:solidFill>
                <a:effectLst>
                  <a:outerShdw blurRad="38100" dist="38100" dir="2700000" algn="tl">
                    <a:srgbClr val="000000">
                      <a:alpha val="43137"/>
                    </a:srgbClr>
                  </a:outerShdw>
                </a:effectLst>
              </a:defRPr>
            </a:lvl1pPr>
          </a:lstStyle>
          <a:p>
            <a:pPr lvl="0"/>
            <a:r>
              <a:rPr lang="en-US" dirty="0" smtClean="0"/>
              <a:t>Click to edit Master text styles</a:t>
            </a:r>
          </a:p>
        </p:txBody>
      </p:sp>
      <p:sp>
        <p:nvSpPr>
          <p:cNvPr id="17" name="Text Placeholder 16"/>
          <p:cNvSpPr>
            <a:spLocks noGrp="1"/>
          </p:cNvSpPr>
          <p:nvPr>
            <p:ph type="body" sz="quarter" idx="11"/>
          </p:nvPr>
        </p:nvSpPr>
        <p:spPr>
          <a:xfrm>
            <a:off x="2362201" y="4038600"/>
            <a:ext cx="6477000" cy="838200"/>
          </a:xfrm>
          <a:prstGeom prst="rect">
            <a:avLst/>
          </a:prstGeom>
        </p:spPr>
        <p:txBody>
          <a:bodyPr/>
          <a:lstStyle>
            <a:lvl1pPr marL="0" indent="0" algn="r">
              <a:buNone/>
              <a:defRPr sz="2800" i="1">
                <a:solidFill>
                  <a:schemeClr val="accent1">
                    <a:lumMod val="40000"/>
                    <a:lumOff val="6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17989794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
    <p:bg>
      <p:bgPr>
        <a:solidFill>
          <a:srgbClr val="DCE6F2"/>
        </a:solidFill>
        <a:effectLst/>
      </p:bgPr>
    </p:bg>
    <p:spTree>
      <p:nvGrpSpPr>
        <p:cNvPr id="1" name=""/>
        <p:cNvGrpSpPr/>
        <p:nvPr/>
      </p:nvGrpSpPr>
      <p:grpSpPr>
        <a:xfrm>
          <a:off x="0" y="0"/>
          <a:ext cx="0" cy="0"/>
          <a:chOff x="0" y="0"/>
          <a:chExt cx="0" cy="0"/>
        </a:xfrm>
      </p:grpSpPr>
      <p:sp>
        <p:nvSpPr>
          <p:cNvPr id="4" name="Rectangle 3"/>
          <p:cNvSpPr/>
          <p:nvPr userDrawn="1"/>
        </p:nvSpPr>
        <p:spPr>
          <a:xfrm>
            <a:off x="-12700" y="0"/>
            <a:ext cx="9156700" cy="16764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Title 1"/>
          <p:cNvSpPr>
            <a:spLocks noGrp="1"/>
          </p:cNvSpPr>
          <p:nvPr>
            <p:ph type="title"/>
          </p:nvPr>
        </p:nvSpPr>
        <p:spPr>
          <a:xfrm>
            <a:off x="-6406" y="457200"/>
            <a:ext cx="9144000" cy="762000"/>
          </a:xfrm>
          <a:prstGeom prst="rect">
            <a:avLst/>
          </a:prstGeom>
        </p:spPr>
        <p:txBody>
          <a:bodyPr/>
          <a:lstStyle>
            <a:lvl1pPr algn="ctr">
              <a:defRPr sz="4400" b="1" baseline="0">
                <a:solidFill>
                  <a:schemeClr val="accent1">
                    <a:lumMod val="20000"/>
                    <a:lumOff val="80000"/>
                  </a:schemeClr>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11" name="Text Placeholder 10"/>
          <p:cNvSpPr>
            <a:spLocks noGrp="1"/>
          </p:cNvSpPr>
          <p:nvPr>
            <p:ph type="body" sz="quarter" idx="10"/>
          </p:nvPr>
        </p:nvSpPr>
        <p:spPr>
          <a:xfrm>
            <a:off x="685800" y="2286000"/>
            <a:ext cx="7772400" cy="3733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11033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5" name="Rectangle 4"/>
          <p:cNvSpPr/>
          <p:nvPr userDrawn="1"/>
        </p:nvSpPr>
        <p:spPr>
          <a:xfrm>
            <a:off x="609600" y="3175"/>
            <a:ext cx="8539163" cy="1143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userDrawn="1"/>
        </p:nvSpPr>
        <p:spPr>
          <a:xfrm>
            <a:off x="0" y="3175"/>
            <a:ext cx="609600" cy="1143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764360" y="193197"/>
            <a:ext cx="8229600" cy="762000"/>
          </a:xfrm>
          <a:prstGeom prst="rect">
            <a:avLst/>
          </a:prstGeom>
        </p:spPr>
        <p:txBody>
          <a:bodyPr/>
          <a:lstStyle>
            <a:lvl1pPr algn="l">
              <a:defRPr sz="4000" baseline="0">
                <a:solidFill>
                  <a:schemeClr val="accent1">
                    <a:lumMod val="20000"/>
                    <a:lumOff val="80000"/>
                  </a:schemeClr>
                </a:solidFill>
              </a:defRPr>
            </a:lvl1pPr>
          </a:lstStyle>
          <a:p>
            <a:r>
              <a:rPr lang="en-US" smtClean="0"/>
              <a:t>Click to edit Master title style</a:t>
            </a:r>
            <a:endParaRPr lang="en-US" dirty="0"/>
          </a:p>
        </p:txBody>
      </p:sp>
      <p:sp>
        <p:nvSpPr>
          <p:cNvPr id="7"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DFDF9264-76E3-47B2-8B15-B1600B42E822}" type="datetimeFigureOut">
              <a:rPr lang="en-US"/>
              <a:pPr>
                <a:defRPr/>
              </a:pPr>
              <a:t>7/8/2015</a:t>
            </a:fld>
            <a:endParaRPr lang="en-US"/>
          </a:p>
        </p:txBody>
      </p:sp>
      <p:sp>
        <p:nvSpPr>
          <p:cNvPr id="8"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9"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4C0FF33B-00AA-4E0D-8364-75646240F375}" type="slidenum">
              <a:rPr lang="en-US"/>
              <a:pPr>
                <a:defRPr/>
              </a:pPr>
              <a:t>‹#›</a:t>
            </a:fld>
            <a:endParaRPr lang="en-US"/>
          </a:p>
        </p:txBody>
      </p:sp>
    </p:spTree>
    <p:extLst>
      <p:ext uri="{BB962C8B-B14F-4D97-AF65-F5344CB8AC3E}">
        <p14:creationId xmlns:p14="http://schemas.microsoft.com/office/powerpoint/2010/main" val="400989916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and Content">
    <p:spTree>
      <p:nvGrpSpPr>
        <p:cNvPr id="1" name=""/>
        <p:cNvGrpSpPr/>
        <p:nvPr/>
      </p:nvGrpSpPr>
      <p:grpSpPr>
        <a:xfrm>
          <a:off x="0" y="0"/>
          <a:ext cx="0" cy="0"/>
          <a:chOff x="0" y="0"/>
          <a:chExt cx="0" cy="0"/>
        </a:xfrm>
      </p:grpSpPr>
      <p:sp>
        <p:nvSpPr>
          <p:cNvPr id="3" name="Rectangle 2"/>
          <p:cNvSpPr/>
          <p:nvPr userDrawn="1"/>
        </p:nvSpPr>
        <p:spPr>
          <a:xfrm>
            <a:off x="609600" y="3175"/>
            <a:ext cx="8539163" cy="1143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Rectangle 3"/>
          <p:cNvSpPr/>
          <p:nvPr userDrawn="1"/>
        </p:nvSpPr>
        <p:spPr>
          <a:xfrm>
            <a:off x="0" y="3175"/>
            <a:ext cx="609600" cy="1143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 name="Title 1"/>
          <p:cNvSpPr>
            <a:spLocks noGrp="1"/>
          </p:cNvSpPr>
          <p:nvPr>
            <p:ph type="title"/>
          </p:nvPr>
        </p:nvSpPr>
        <p:spPr>
          <a:xfrm>
            <a:off x="764360" y="193197"/>
            <a:ext cx="8229600" cy="762000"/>
          </a:xfrm>
          <a:prstGeom prst="rect">
            <a:avLst/>
          </a:prstGeom>
        </p:spPr>
        <p:txBody>
          <a:bodyPr/>
          <a:lstStyle>
            <a:lvl1pPr algn="l">
              <a:defRPr sz="4000" baseline="0">
                <a:solidFill>
                  <a:schemeClr val="accent1">
                    <a:lumMod val="20000"/>
                    <a:lumOff val="80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4266725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053542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p:cNvSpPr/>
          <p:nvPr userDrawn="1"/>
        </p:nvSpPr>
        <p:spPr>
          <a:xfrm>
            <a:off x="609600" y="3175"/>
            <a:ext cx="8539163" cy="1143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userDrawn="1"/>
        </p:nvSpPr>
        <p:spPr>
          <a:xfrm>
            <a:off x="0" y="3175"/>
            <a:ext cx="609600" cy="1143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Title 1"/>
          <p:cNvSpPr>
            <a:spLocks noGrp="1"/>
          </p:cNvSpPr>
          <p:nvPr>
            <p:ph type="title"/>
          </p:nvPr>
        </p:nvSpPr>
        <p:spPr>
          <a:xfrm>
            <a:off x="764360" y="193197"/>
            <a:ext cx="8229600" cy="762000"/>
          </a:xfrm>
          <a:prstGeom prst="rect">
            <a:avLst/>
          </a:prstGeom>
        </p:spPr>
        <p:txBody>
          <a:bodyPr/>
          <a:lstStyle>
            <a:lvl1pPr algn="l">
              <a:defRPr sz="4000" baseline="0">
                <a:solidFill>
                  <a:schemeClr val="accent1">
                    <a:lumMod val="20000"/>
                    <a:lumOff val="80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01326359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a:off x="312738" y="228600"/>
            <a:ext cx="3048000" cy="1219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userDrawn="1"/>
        </p:nvSpPr>
        <p:spPr>
          <a:xfrm>
            <a:off x="312738" y="1447800"/>
            <a:ext cx="3048000" cy="4572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Content Placeholder 2"/>
          <p:cNvSpPr>
            <a:spLocks noGrp="1"/>
          </p:cNvSpPr>
          <p:nvPr>
            <p:ph idx="1"/>
          </p:nvPr>
        </p:nvSpPr>
        <p:spPr>
          <a:xfrm>
            <a:off x="3575050" y="273051"/>
            <a:ext cx="5111750" cy="56705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1435101"/>
            <a:ext cx="3008313" cy="45085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 name="Title 1"/>
          <p:cNvSpPr>
            <a:spLocks noGrp="1"/>
          </p:cNvSpPr>
          <p:nvPr>
            <p:ph type="title"/>
          </p:nvPr>
        </p:nvSpPr>
        <p:spPr>
          <a:xfrm>
            <a:off x="304800" y="273050"/>
            <a:ext cx="3008313" cy="1162050"/>
          </a:xfrm>
          <a:prstGeom prst="rect">
            <a:avLst/>
          </a:prstGeom>
        </p:spPr>
        <p:txBody>
          <a:bodyPr anchor="b"/>
          <a:lstStyle>
            <a:lvl1pPr algn="l">
              <a:defRPr sz="2000" b="1">
                <a:solidFill>
                  <a:schemeClr val="accent1">
                    <a:lumMod val="20000"/>
                    <a:lumOff val="80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0382401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762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1817766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87DC589-4BA7-674C-9EA5-D7A084C3E253}" type="datetimeFigureOut">
              <a:rPr lang="en-US" smtClean="0"/>
              <a:t>7/8/2015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1F7B4F-3365-8C48-BCED-0026DE731524}" type="slidenum">
              <a:rPr lang="en-US" smtClean="0"/>
              <a:t>‹#›</a:t>
            </a:fld>
            <a:endParaRPr lang="en-US"/>
          </a:p>
        </p:txBody>
      </p:sp>
    </p:spTree>
    <p:extLst>
      <p:ext uri="{BB962C8B-B14F-4D97-AF65-F5344CB8AC3E}">
        <p14:creationId xmlns:p14="http://schemas.microsoft.com/office/powerpoint/2010/main" val="1900574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124934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7200" indent="-457200">
              <a:buFont typeface="Arial" panose="020B0604020202020204" pitchFamily="34" charset="0"/>
              <a:buChar char="•"/>
              <a:defRPr>
                <a:latin typeface="Arial" panose="020B0604020202020204" pitchFamily="34" charset="0"/>
                <a:cs typeface="Arial" panose="020B0604020202020204" pitchFamily="34" charset="0"/>
              </a:defRPr>
            </a:lvl1pPr>
            <a:lvl2pPr marL="914400" indent="-457200">
              <a:buFont typeface="Arial" panose="020B0604020202020204" pitchFamily="34" charset="0"/>
              <a:buChar char="•"/>
              <a:defRPr>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a:latin typeface="Arial" panose="020B0604020202020204" pitchFamily="34" charset="0"/>
                <a:cs typeface="Arial" panose="020B0604020202020204" pitchFamily="34" charset="0"/>
              </a:defRPr>
            </a:lvl3pPr>
            <a:lvl4pPr marL="1714500" indent="-342900">
              <a:buFont typeface="Arial" panose="020B0604020202020204" pitchFamily="34" charset="0"/>
              <a:buChar char="•"/>
              <a:defRPr>
                <a:latin typeface="Arial" panose="020B0604020202020204" pitchFamily="34" charset="0"/>
                <a:cs typeface="Arial" panose="020B0604020202020204" pitchFamily="34" charset="0"/>
              </a:defRPr>
            </a:lvl4pPr>
            <a:lvl5pPr marL="2171700" indent="-34290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8961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
    <p:bg>
      <p:bgPr>
        <a:solidFill>
          <a:srgbClr val="DCE6F2"/>
        </a:solidFill>
        <a:effectLst/>
      </p:bgPr>
    </p:bg>
    <p:spTree>
      <p:nvGrpSpPr>
        <p:cNvPr id="1" name=""/>
        <p:cNvGrpSpPr/>
        <p:nvPr/>
      </p:nvGrpSpPr>
      <p:grpSpPr>
        <a:xfrm>
          <a:off x="0" y="0"/>
          <a:ext cx="0" cy="0"/>
          <a:chOff x="0" y="0"/>
          <a:chExt cx="0" cy="0"/>
        </a:xfrm>
      </p:grpSpPr>
      <p:sp>
        <p:nvSpPr>
          <p:cNvPr id="4" name="Rectangle 3"/>
          <p:cNvSpPr/>
          <p:nvPr userDrawn="1"/>
        </p:nvSpPr>
        <p:spPr>
          <a:xfrm>
            <a:off x="-12700" y="0"/>
            <a:ext cx="9156700" cy="16764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Title 1"/>
          <p:cNvSpPr>
            <a:spLocks noGrp="1"/>
          </p:cNvSpPr>
          <p:nvPr>
            <p:ph type="title"/>
          </p:nvPr>
        </p:nvSpPr>
        <p:spPr>
          <a:xfrm>
            <a:off x="-6406" y="457200"/>
            <a:ext cx="9144000" cy="762000"/>
          </a:xfrm>
          <a:prstGeom prst="rect">
            <a:avLst/>
          </a:prstGeom>
        </p:spPr>
        <p:txBody>
          <a:bodyPr/>
          <a:lstStyle>
            <a:lvl1pPr algn="ctr">
              <a:defRPr sz="4400" b="1" baseline="0">
                <a:solidFill>
                  <a:schemeClr val="accent1">
                    <a:lumMod val="20000"/>
                    <a:lumOff val="80000"/>
                  </a:schemeClr>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11" name="Text Placeholder 10"/>
          <p:cNvSpPr>
            <a:spLocks noGrp="1"/>
          </p:cNvSpPr>
          <p:nvPr>
            <p:ph type="body" sz="quarter" idx="10"/>
          </p:nvPr>
        </p:nvSpPr>
        <p:spPr>
          <a:xfrm>
            <a:off x="685800" y="2286000"/>
            <a:ext cx="7772400" cy="3733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94579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19549"/>
            <a:ext cx="77724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519362"/>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90905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marL="457200" indent="-457200">
              <a:buFont typeface="Arial" panose="020B0604020202020204" pitchFamily="34" charset="0"/>
              <a:buChar char="•"/>
              <a:defRPr sz="2800">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400">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sz="2000">
                <a:latin typeface="Arial" panose="020B0604020202020204" pitchFamily="34" charset="0"/>
                <a:cs typeface="Arial" panose="020B0604020202020204" pitchFamily="34" charset="0"/>
              </a:defRPr>
            </a:lvl3pPr>
            <a:lvl4pPr marL="1657350" indent="-285750">
              <a:buFont typeface="Arial" panose="020B0604020202020204" pitchFamily="34" charset="0"/>
              <a:buChar char="•"/>
              <a:defRPr sz="1800">
                <a:latin typeface="Arial" panose="020B0604020202020204" pitchFamily="34" charset="0"/>
                <a:cs typeface="Arial" panose="020B0604020202020204" pitchFamily="34" charset="0"/>
              </a:defRPr>
            </a:lvl4pPr>
            <a:lvl5pPr marL="2114550" indent="-285750">
              <a:buFont typeface="Arial" panose="020B0604020202020204" pitchFamily="34" charset="0"/>
              <a:buChar cha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457200" indent="-457200">
              <a:buFont typeface="Arial" panose="020B0604020202020204" pitchFamily="34" charset="0"/>
              <a:buChar char="•"/>
              <a:defRPr sz="2800">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400">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sz="2000">
                <a:latin typeface="Arial" panose="020B0604020202020204" pitchFamily="34" charset="0"/>
                <a:cs typeface="Arial" panose="020B0604020202020204" pitchFamily="34" charset="0"/>
              </a:defRPr>
            </a:lvl3pPr>
            <a:lvl4pPr marL="1657350" indent="-285750">
              <a:buFont typeface="Arial" panose="020B0604020202020204" pitchFamily="34" charset="0"/>
              <a:buChar char="•"/>
              <a:defRPr sz="1800">
                <a:latin typeface="Arial" panose="020B0604020202020204" pitchFamily="34" charset="0"/>
                <a:cs typeface="Arial" panose="020B0604020202020204" pitchFamily="34" charset="0"/>
              </a:defRPr>
            </a:lvl4pPr>
            <a:lvl5pPr marL="2114550" indent="-285750">
              <a:buFont typeface="Arial" panose="020B0604020202020204" pitchFamily="34" charset="0"/>
              <a:buChar cha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63932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latin typeface="Arial" panose="020B0604020202020204" pitchFamily="34" charset="0"/>
                <a:cs typeface="Arial" panose="020B0604020202020204" pitchFamily="34" charset="0"/>
              </a:defRPr>
            </a:lvl2pPr>
            <a:lvl3pPr marL="1200150" indent="-285750">
              <a:buFont typeface="Arial" panose="020B0604020202020204" pitchFamily="34" charset="0"/>
              <a:buChar char="•"/>
              <a:defRPr sz="1800">
                <a:latin typeface="Arial" panose="020B0604020202020204" pitchFamily="34" charset="0"/>
                <a:cs typeface="Arial" panose="020B0604020202020204" pitchFamily="34" charset="0"/>
              </a:defRPr>
            </a:lvl3pPr>
            <a:lvl4pPr marL="1657350" indent="-285750">
              <a:buFont typeface="Arial" panose="020B0604020202020204" pitchFamily="34" charset="0"/>
              <a:buChar char="•"/>
              <a:defRPr sz="1600">
                <a:latin typeface="Arial" panose="020B0604020202020204" pitchFamily="34" charset="0"/>
                <a:cs typeface="Arial" panose="020B0604020202020204" pitchFamily="34" charset="0"/>
              </a:defRPr>
            </a:lvl4pPr>
            <a:lvl5pPr marL="2114550" indent="-285750">
              <a:buFont typeface="Arial" panose="020B0604020202020204" pitchFamily="34" charset="0"/>
              <a:buChar cha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latin typeface="Arial" panose="020B0604020202020204" pitchFamily="34" charset="0"/>
                <a:cs typeface="Arial" panose="020B0604020202020204" pitchFamily="34" charset="0"/>
              </a:defRPr>
            </a:lvl2pPr>
            <a:lvl3pPr marL="1200150" indent="-285750">
              <a:buFont typeface="Arial" panose="020B0604020202020204" pitchFamily="34" charset="0"/>
              <a:buChar char="•"/>
              <a:defRPr sz="1800">
                <a:latin typeface="Arial" panose="020B0604020202020204" pitchFamily="34" charset="0"/>
                <a:cs typeface="Arial" panose="020B0604020202020204" pitchFamily="34" charset="0"/>
              </a:defRPr>
            </a:lvl3pPr>
            <a:lvl4pPr marL="1657350" indent="-285750">
              <a:buFont typeface="Arial" panose="020B0604020202020204" pitchFamily="34" charset="0"/>
              <a:buChar char="•"/>
              <a:defRPr sz="1600">
                <a:latin typeface="Arial" panose="020B0604020202020204" pitchFamily="34" charset="0"/>
                <a:cs typeface="Arial" panose="020B0604020202020204" pitchFamily="34" charset="0"/>
              </a:defRPr>
            </a:lvl4pPr>
            <a:lvl5pPr marL="2114550" indent="-285750">
              <a:buFont typeface="Arial" panose="020B0604020202020204" pitchFamily="34" charset="0"/>
              <a:buChar cha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212265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80741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11825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marL="457200" indent="-457200">
              <a:buFont typeface="Arial" panose="020B0604020202020204" pitchFamily="34" charset="0"/>
              <a:buChar char="•"/>
              <a:defRPr sz="3200">
                <a:latin typeface="Arial" panose="020B0604020202020204" pitchFamily="34" charset="0"/>
                <a:cs typeface="Arial" panose="020B0604020202020204" pitchFamily="34" charset="0"/>
              </a:defRPr>
            </a:lvl1pPr>
            <a:lvl2pPr marL="914400" indent="-457200">
              <a:buFont typeface="Arial" panose="020B0604020202020204" pitchFamily="34" charset="0"/>
              <a:buChar char="•"/>
              <a:defRPr sz="2800">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sz="2400">
                <a:latin typeface="Arial" panose="020B0604020202020204" pitchFamily="34" charset="0"/>
                <a:cs typeface="Arial" panose="020B0604020202020204" pitchFamily="34" charset="0"/>
              </a:defRPr>
            </a:lvl3pPr>
            <a:lvl4pPr marL="1714500" indent="-342900">
              <a:buFont typeface="Arial" panose="020B0604020202020204" pitchFamily="34" charset="0"/>
              <a:buChar char="•"/>
              <a:defRPr sz="2000">
                <a:latin typeface="Arial" panose="020B0604020202020204" pitchFamily="34" charset="0"/>
                <a:cs typeface="Arial" panose="020B0604020202020204" pitchFamily="34" charset="0"/>
              </a:defRPr>
            </a:lvl4pPr>
            <a:lvl5pPr marL="2171700" indent="-342900">
              <a:buFont typeface="Arial" panose="020B0604020202020204" pitchFamily="34" charset="0"/>
              <a:buChar cha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762633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579633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marL="457200" indent="-457200">
              <a:buFont typeface="Arial" panose="020B0604020202020204" pitchFamily="34" charset="0"/>
              <a:buChar char="•"/>
              <a:defRPr>
                <a:latin typeface="Arial" panose="020B0604020202020204" pitchFamily="34" charset="0"/>
                <a:cs typeface="Arial" panose="020B0604020202020204" pitchFamily="34" charset="0"/>
              </a:defRPr>
            </a:lvl1pPr>
            <a:lvl2pPr marL="914400" indent="-457200">
              <a:buFont typeface="Arial" panose="020B0604020202020204" pitchFamily="34" charset="0"/>
              <a:buChar char="•"/>
              <a:defRPr>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a:latin typeface="Arial" panose="020B0604020202020204" pitchFamily="34" charset="0"/>
                <a:cs typeface="Arial" panose="020B0604020202020204" pitchFamily="34" charset="0"/>
              </a:defRPr>
            </a:lvl3pPr>
            <a:lvl4pPr marL="1714500" indent="-342900">
              <a:buFont typeface="Arial" panose="020B0604020202020204" pitchFamily="34" charset="0"/>
              <a:buChar char="•"/>
              <a:defRPr>
                <a:latin typeface="Arial" panose="020B0604020202020204" pitchFamily="34" charset="0"/>
                <a:cs typeface="Arial" panose="020B0604020202020204" pitchFamily="34" charset="0"/>
              </a:defRPr>
            </a:lvl4pPr>
            <a:lvl5pPr marL="2171700" indent="-34290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356469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marL="457200" indent="-457200">
              <a:buFont typeface="Arial" panose="020B0604020202020204" pitchFamily="34" charset="0"/>
              <a:buChar char="•"/>
              <a:defRPr>
                <a:latin typeface="Arial" panose="020B0604020202020204" pitchFamily="34" charset="0"/>
                <a:cs typeface="Arial" panose="020B0604020202020204" pitchFamily="34" charset="0"/>
              </a:defRPr>
            </a:lvl1pPr>
            <a:lvl2pPr marL="914400" indent="-457200">
              <a:buFont typeface="Arial" panose="020B0604020202020204" pitchFamily="34" charset="0"/>
              <a:buChar char="•"/>
              <a:defRPr>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a:latin typeface="Arial" panose="020B0604020202020204" pitchFamily="34" charset="0"/>
                <a:cs typeface="Arial" panose="020B0604020202020204" pitchFamily="34" charset="0"/>
              </a:defRPr>
            </a:lvl3pPr>
            <a:lvl4pPr marL="1714500" indent="-342900">
              <a:buFont typeface="Arial" panose="020B0604020202020204" pitchFamily="34" charset="0"/>
              <a:buChar char="•"/>
              <a:defRPr>
                <a:latin typeface="Arial" panose="020B0604020202020204" pitchFamily="34" charset="0"/>
                <a:cs typeface="Arial" panose="020B0604020202020204" pitchFamily="34" charset="0"/>
              </a:defRPr>
            </a:lvl4pPr>
            <a:lvl5pPr marL="2171700" indent="-34290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311169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BA9FBE-5FC8-9F41-9BAD-749547665452}" type="datetimeFigureOut">
              <a:rPr lang="en-US" smtClean="0">
                <a:solidFill>
                  <a:prstClr val="black">
                    <a:tint val="75000"/>
                  </a:prstClr>
                </a:solidFill>
              </a:rPr>
              <a:pPr/>
              <a:t>7/8/2015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BB1857-0536-3241-A665-69CC5BA52E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0598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5" name="Rectangle 4"/>
          <p:cNvSpPr/>
          <p:nvPr userDrawn="1"/>
        </p:nvSpPr>
        <p:spPr>
          <a:xfrm>
            <a:off x="609600" y="3175"/>
            <a:ext cx="8539163" cy="1143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userDrawn="1"/>
        </p:nvSpPr>
        <p:spPr>
          <a:xfrm>
            <a:off x="0" y="3175"/>
            <a:ext cx="609600" cy="1143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764360" y="193197"/>
            <a:ext cx="8229600" cy="762000"/>
          </a:xfrm>
          <a:prstGeom prst="rect">
            <a:avLst/>
          </a:prstGeom>
        </p:spPr>
        <p:txBody>
          <a:bodyPr/>
          <a:lstStyle>
            <a:lvl1pPr algn="l">
              <a:defRPr sz="4000" baseline="0">
                <a:solidFill>
                  <a:schemeClr val="accent1">
                    <a:lumMod val="20000"/>
                    <a:lumOff val="80000"/>
                  </a:schemeClr>
                </a:solidFill>
              </a:defRPr>
            </a:lvl1pPr>
          </a:lstStyle>
          <a:p>
            <a:r>
              <a:rPr lang="en-US" smtClean="0"/>
              <a:t>Click to edit Master title style</a:t>
            </a:r>
            <a:endParaRPr lang="en-US" dirty="0"/>
          </a:p>
        </p:txBody>
      </p:sp>
      <p:sp>
        <p:nvSpPr>
          <p:cNvPr id="7"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166AF32-A22A-4A34-AE35-3E431E644F08}" type="datetimeFigureOut">
              <a:rPr lang="en-US">
                <a:solidFill>
                  <a:prstClr val="black"/>
                </a:solidFill>
              </a:rPr>
              <a:pPr>
                <a:defRPr/>
              </a:pPr>
              <a:t>7/8/2015</a:t>
            </a:fld>
            <a:endParaRPr lang="en-US">
              <a:solidFill>
                <a:prstClr val="black"/>
              </a:solidFill>
            </a:endParaRPr>
          </a:p>
        </p:txBody>
      </p:sp>
      <p:sp>
        <p:nvSpPr>
          <p:cNvPr id="8"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9"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FCF0BC5-60C4-44F1-B0C8-533642B1231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13181054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BA9FBE-5FC8-9F41-9BAD-749547665452}" type="datetimeFigureOut">
              <a:rPr lang="en-US" smtClean="0">
                <a:solidFill>
                  <a:prstClr val="black">
                    <a:tint val="75000"/>
                  </a:prstClr>
                </a:solidFill>
              </a:rPr>
              <a:pPr/>
              <a:t>7/8/2015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BB1857-0536-3241-A665-69CC5BA52E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2032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BA9FBE-5FC8-9F41-9BAD-749547665452}" type="datetimeFigureOut">
              <a:rPr lang="en-US" smtClean="0">
                <a:solidFill>
                  <a:prstClr val="black">
                    <a:tint val="75000"/>
                  </a:prstClr>
                </a:solidFill>
              </a:rPr>
              <a:pPr/>
              <a:t>7/8/2015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BB1857-0536-3241-A665-69CC5BA52E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7305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BA9FBE-5FC8-9F41-9BAD-749547665452}" type="datetimeFigureOut">
              <a:rPr lang="en-US" smtClean="0">
                <a:solidFill>
                  <a:prstClr val="black">
                    <a:tint val="75000"/>
                  </a:prstClr>
                </a:solidFill>
              </a:rPr>
              <a:pPr/>
              <a:t>7/8/2015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BB1857-0536-3241-A665-69CC5BA52E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363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BA9FBE-5FC8-9F41-9BAD-749547665452}" type="datetimeFigureOut">
              <a:rPr lang="en-US" smtClean="0">
                <a:solidFill>
                  <a:prstClr val="black">
                    <a:tint val="75000"/>
                  </a:prstClr>
                </a:solidFill>
              </a:rPr>
              <a:pPr/>
              <a:t>7/8/2015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BB1857-0536-3241-A665-69CC5BA52E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01381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BA9FBE-5FC8-9F41-9BAD-749547665452}" type="datetimeFigureOut">
              <a:rPr lang="en-US" smtClean="0">
                <a:solidFill>
                  <a:prstClr val="black">
                    <a:tint val="75000"/>
                  </a:prstClr>
                </a:solidFill>
              </a:rPr>
              <a:pPr/>
              <a:t>7/8/2015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BB1857-0536-3241-A665-69CC5BA52E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354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A9FBE-5FC8-9F41-9BAD-749547665452}" type="datetimeFigureOut">
              <a:rPr lang="en-US" smtClean="0">
                <a:solidFill>
                  <a:prstClr val="black">
                    <a:tint val="75000"/>
                  </a:prstClr>
                </a:solidFill>
              </a:rPr>
              <a:pPr/>
              <a:t>7/8/2015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BB1857-0536-3241-A665-69CC5BA52E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8563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BA9FBE-5FC8-9F41-9BAD-749547665452}" type="datetimeFigureOut">
              <a:rPr lang="en-US" smtClean="0">
                <a:solidFill>
                  <a:prstClr val="black">
                    <a:tint val="75000"/>
                  </a:prstClr>
                </a:solidFill>
              </a:rPr>
              <a:pPr/>
              <a:t>7/8/2015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BB1857-0536-3241-A665-69CC5BA52E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8629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BA9FBE-5FC8-9F41-9BAD-749547665452}" type="datetimeFigureOut">
              <a:rPr lang="en-US" smtClean="0">
                <a:solidFill>
                  <a:prstClr val="black">
                    <a:tint val="75000"/>
                  </a:prstClr>
                </a:solidFill>
              </a:rPr>
              <a:pPr/>
              <a:t>7/8/2015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BB1857-0536-3241-A665-69CC5BA52E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38774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BA9FBE-5FC8-9F41-9BAD-749547665452}" type="datetimeFigureOut">
              <a:rPr lang="en-US" smtClean="0">
                <a:solidFill>
                  <a:prstClr val="black">
                    <a:tint val="75000"/>
                  </a:prstClr>
                </a:solidFill>
              </a:rPr>
              <a:pPr/>
              <a:t>7/8/2015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BB1857-0536-3241-A665-69CC5BA52E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85839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BA9FBE-5FC8-9F41-9BAD-749547665452}" type="datetimeFigureOut">
              <a:rPr lang="en-US" smtClean="0">
                <a:solidFill>
                  <a:prstClr val="black">
                    <a:tint val="75000"/>
                  </a:prstClr>
                </a:solidFill>
              </a:rPr>
              <a:pPr/>
              <a:t>7/8/2015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BB1857-0536-3241-A665-69CC5BA52E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462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and Content">
    <p:spTree>
      <p:nvGrpSpPr>
        <p:cNvPr id="1" name=""/>
        <p:cNvGrpSpPr/>
        <p:nvPr/>
      </p:nvGrpSpPr>
      <p:grpSpPr>
        <a:xfrm>
          <a:off x="0" y="0"/>
          <a:ext cx="0" cy="0"/>
          <a:chOff x="0" y="0"/>
          <a:chExt cx="0" cy="0"/>
        </a:xfrm>
      </p:grpSpPr>
      <p:sp>
        <p:nvSpPr>
          <p:cNvPr id="3" name="Rectangle 2"/>
          <p:cNvSpPr/>
          <p:nvPr userDrawn="1"/>
        </p:nvSpPr>
        <p:spPr>
          <a:xfrm>
            <a:off x="609600" y="3175"/>
            <a:ext cx="8539163" cy="1143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Rectangle 3"/>
          <p:cNvSpPr/>
          <p:nvPr userDrawn="1"/>
        </p:nvSpPr>
        <p:spPr>
          <a:xfrm>
            <a:off x="0" y="3175"/>
            <a:ext cx="609600" cy="1143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 name="Title 1"/>
          <p:cNvSpPr>
            <a:spLocks noGrp="1"/>
          </p:cNvSpPr>
          <p:nvPr>
            <p:ph type="title"/>
          </p:nvPr>
        </p:nvSpPr>
        <p:spPr>
          <a:xfrm>
            <a:off x="764360" y="193197"/>
            <a:ext cx="8229600" cy="762000"/>
          </a:xfrm>
          <a:prstGeom prst="rect">
            <a:avLst/>
          </a:prstGeom>
        </p:spPr>
        <p:txBody>
          <a:bodyPr/>
          <a:lstStyle>
            <a:lvl1pPr algn="l">
              <a:defRPr sz="4000" baseline="0">
                <a:solidFill>
                  <a:schemeClr val="accent1">
                    <a:lumMod val="20000"/>
                    <a:lumOff val="80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2051925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9325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p:cNvSpPr/>
          <p:nvPr userDrawn="1"/>
        </p:nvSpPr>
        <p:spPr>
          <a:xfrm>
            <a:off x="609600" y="3175"/>
            <a:ext cx="8539163" cy="1143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userDrawn="1"/>
        </p:nvSpPr>
        <p:spPr>
          <a:xfrm>
            <a:off x="0" y="3175"/>
            <a:ext cx="609600" cy="1143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Title 1"/>
          <p:cNvSpPr>
            <a:spLocks noGrp="1"/>
          </p:cNvSpPr>
          <p:nvPr>
            <p:ph type="title"/>
          </p:nvPr>
        </p:nvSpPr>
        <p:spPr>
          <a:xfrm>
            <a:off x="764360" y="193197"/>
            <a:ext cx="8229600" cy="762000"/>
          </a:xfrm>
          <a:prstGeom prst="rect">
            <a:avLst/>
          </a:prstGeom>
        </p:spPr>
        <p:txBody>
          <a:bodyPr/>
          <a:lstStyle>
            <a:lvl1pPr algn="l">
              <a:defRPr sz="4000" baseline="0">
                <a:solidFill>
                  <a:schemeClr val="accent1">
                    <a:lumMod val="20000"/>
                    <a:lumOff val="80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965048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a:off x="312738" y="228600"/>
            <a:ext cx="3048000" cy="1219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userDrawn="1"/>
        </p:nvSpPr>
        <p:spPr>
          <a:xfrm>
            <a:off x="312738" y="1447800"/>
            <a:ext cx="3048000" cy="4572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Content Placeholder 2"/>
          <p:cNvSpPr>
            <a:spLocks noGrp="1"/>
          </p:cNvSpPr>
          <p:nvPr>
            <p:ph idx="1"/>
          </p:nvPr>
        </p:nvSpPr>
        <p:spPr>
          <a:xfrm>
            <a:off x="3575050" y="273051"/>
            <a:ext cx="5111750" cy="56705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1435101"/>
            <a:ext cx="3008313" cy="45085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 name="Title 1"/>
          <p:cNvSpPr>
            <a:spLocks noGrp="1"/>
          </p:cNvSpPr>
          <p:nvPr>
            <p:ph type="title"/>
          </p:nvPr>
        </p:nvSpPr>
        <p:spPr>
          <a:xfrm>
            <a:off x="304800" y="273050"/>
            <a:ext cx="3008313" cy="1162050"/>
          </a:xfrm>
          <a:prstGeom prst="rect">
            <a:avLst/>
          </a:prstGeom>
        </p:spPr>
        <p:txBody>
          <a:bodyPr anchor="b"/>
          <a:lstStyle>
            <a:lvl1pPr algn="l">
              <a:defRPr sz="2000" b="1">
                <a:solidFill>
                  <a:schemeClr val="accent1">
                    <a:lumMod val="20000"/>
                    <a:lumOff val="80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792119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762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306594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incipal Title Slide">
    <p:bg>
      <p:bgPr>
        <a:solidFill>
          <a:schemeClr val="tx2"/>
        </a:solidFill>
        <a:effectLst/>
      </p:bgPr>
    </p:bg>
    <p:spTree>
      <p:nvGrpSpPr>
        <p:cNvPr id="1" name=""/>
        <p:cNvGrpSpPr/>
        <p:nvPr/>
      </p:nvGrpSpPr>
      <p:grpSpPr>
        <a:xfrm>
          <a:off x="0" y="0"/>
          <a:ext cx="0" cy="0"/>
          <a:chOff x="0" y="0"/>
          <a:chExt cx="0" cy="0"/>
        </a:xfrm>
      </p:grpSpPr>
      <p:sp>
        <p:nvSpPr>
          <p:cNvPr id="4" name="Rectangle 3"/>
          <p:cNvSpPr/>
          <p:nvPr userDrawn="1"/>
        </p:nvSpPr>
        <p:spPr>
          <a:xfrm>
            <a:off x="0" y="5410200"/>
            <a:ext cx="9144000" cy="1447800"/>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7"/>
          <p:cNvGrpSpPr>
            <a:grpSpLocks/>
          </p:cNvGrpSpPr>
          <p:nvPr userDrawn="1"/>
        </p:nvGrpSpPr>
        <p:grpSpPr bwMode="auto">
          <a:xfrm>
            <a:off x="457200" y="6172200"/>
            <a:ext cx="3141663" cy="431800"/>
            <a:chOff x="1828800" y="5257799"/>
            <a:chExt cx="5461017" cy="749188"/>
          </a:xfrm>
        </p:grpSpPr>
        <p:pic>
          <p:nvPicPr>
            <p:cNvPr id="6"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5369264"/>
              <a:ext cx="2857500" cy="545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7" name="Straight Connector 6"/>
            <p:cNvCxnSpPr/>
            <p:nvPr/>
          </p:nvCxnSpPr>
          <p:spPr>
            <a:xfrm>
              <a:off x="4800764" y="5257799"/>
              <a:ext cx="0" cy="685838"/>
            </a:xfrm>
            <a:prstGeom prst="line">
              <a:avLst/>
            </a:prstGeom>
            <a:ln>
              <a:solidFill>
                <a:schemeClr val="accent1">
                  <a:lumMod val="40000"/>
                  <a:lumOff val="60000"/>
                </a:schemeClr>
              </a:solidFill>
            </a:ln>
          </p:spPr>
          <p:style>
            <a:lnRef idx="1">
              <a:schemeClr val="dk1"/>
            </a:lnRef>
            <a:fillRef idx="0">
              <a:schemeClr val="dk1"/>
            </a:fillRef>
            <a:effectRef idx="0">
              <a:schemeClr val="dk1"/>
            </a:effectRef>
            <a:fontRef idx="minor">
              <a:schemeClr val="tx1"/>
            </a:fontRef>
          </p:style>
        </p:cxnSp>
        <p:pic>
          <p:nvPicPr>
            <p:cNvPr id="8"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4899" y="5311839"/>
              <a:ext cx="2030154" cy="3999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11"/>
            <p:cNvSpPr txBox="1">
              <a:spLocks noChangeArrowheads="1"/>
            </p:cNvSpPr>
            <p:nvPr/>
          </p:nvSpPr>
          <p:spPr bwMode="auto">
            <a:xfrm>
              <a:off x="4742543" y="5712767"/>
              <a:ext cx="2547274" cy="294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ltLang="en-US" sz="500" b="1">
                  <a:solidFill>
                    <a:srgbClr val="000000"/>
                  </a:solidFill>
                  <a:cs typeface="Arial" pitchFamily="34" charset="0"/>
                </a:rPr>
                <a:t>Council of Large Public Housing Authorities</a:t>
              </a:r>
            </a:p>
          </p:txBody>
        </p:sp>
      </p:grpSp>
      <p:sp>
        <p:nvSpPr>
          <p:cNvPr id="15" name="Text Placeholder 14"/>
          <p:cNvSpPr>
            <a:spLocks noGrp="1"/>
          </p:cNvSpPr>
          <p:nvPr>
            <p:ph type="body" sz="quarter" idx="10"/>
          </p:nvPr>
        </p:nvSpPr>
        <p:spPr>
          <a:xfrm>
            <a:off x="2362200" y="1219200"/>
            <a:ext cx="6474303" cy="2438400"/>
          </a:xfrm>
          <a:prstGeom prst="rect">
            <a:avLst/>
          </a:prstGeom>
        </p:spPr>
        <p:txBody>
          <a:bodyPr/>
          <a:lstStyle>
            <a:lvl1pPr marL="0" indent="0" algn="r">
              <a:buNone/>
              <a:defRPr sz="6000" b="1">
                <a:solidFill>
                  <a:schemeClr val="accent1">
                    <a:lumMod val="20000"/>
                    <a:lumOff val="80000"/>
                  </a:schemeClr>
                </a:solidFill>
                <a:effectLst>
                  <a:outerShdw blurRad="38100" dist="38100" dir="2700000" algn="tl">
                    <a:srgbClr val="000000">
                      <a:alpha val="43137"/>
                    </a:srgbClr>
                  </a:outerShdw>
                </a:effectLst>
              </a:defRPr>
            </a:lvl1pPr>
          </a:lstStyle>
          <a:p>
            <a:pPr lvl="0"/>
            <a:r>
              <a:rPr lang="en-US" dirty="0" smtClean="0"/>
              <a:t>Click to edit Master text styles</a:t>
            </a:r>
          </a:p>
        </p:txBody>
      </p:sp>
      <p:sp>
        <p:nvSpPr>
          <p:cNvPr id="17" name="Text Placeholder 16"/>
          <p:cNvSpPr>
            <a:spLocks noGrp="1"/>
          </p:cNvSpPr>
          <p:nvPr>
            <p:ph type="body" sz="quarter" idx="11"/>
          </p:nvPr>
        </p:nvSpPr>
        <p:spPr>
          <a:xfrm>
            <a:off x="2362201" y="4038600"/>
            <a:ext cx="6477000" cy="838200"/>
          </a:xfrm>
          <a:prstGeom prst="rect">
            <a:avLst/>
          </a:prstGeom>
        </p:spPr>
        <p:txBody>
          <a:bodyPr/>
          <a:lstStyle>
            <a:lvl1pPr marL="0" indent="0" algn="r">
              <a:buNone/>
              <a:defRPr sz="2800" i="1">
                <a:solidFill>
                  <a:schemeClr val="accent1">
                    <a:lumMod val="40000"/>
                    <a:lumOff val="6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40113234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pn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3.jp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15"/>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7200" y="6236443"/>
            <a:ext cx="1643888" cy="314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462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457200" algn="l" rtl="0" fontAlgn="base">
        <a:spcBef>
          <a:spcPct val="20000"/>
        </a:spcBef>
        <a:spcAft>
          <a:spcPct val="0"/>
        </a:spcAft>
        <a:buFont typeface="Arial" pitchFamily="34" charset="0"/>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3" name="Picture 15"/>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7200" y="6236443"/>
            <a:ext cx="1643888" cy="314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497556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90" r:id="rId9"/>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457200" algn="l" rtl="0" fontAlgn="base">
        <a:spcBef>
          <a:spcPct val="20000"/>
        </a:spcBef>
        <a:spcAft>
          <a:spcPct val="0"/>
        </a:spcAft>
        <a:buFont typeface="Arial" pitchFamily="34" charset="0"/>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2428378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DFBA9FBE-5FC8-9F41-9BAD-749547665452}" type="datetimeFigureOut">
              <a:rPr lang="en-US" smtClean="0">
                <a:solidFill>
                  <a:prstClr val="black">
                    <a:tint val="75000"/>
                  </a:prstClr>
                </a:solidFill>
              </a:rPr>
              <a:pPr defTabSz="457200"/>
              <a:t>7/8/2015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ABB1857-0536-3241-A665-69CC5BA52E96}"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87261156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www.ngcproject.org/" TargetMode="External"/><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24.png"/><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hyperlink" Target="http://invincibility.us/" TargetMode="Externa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hyperlink" Target="http://www.exploratorium.edu/education/california-tinkering-afterschool-network-further-reading"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facebook.com/RelatingRtP" TargetMode="External"/><Relationship Id="rId13" Type="http://schemas.openxmlformats.org/officeDocument/2006/relationships/hyperlink" Target="http://www.ngcproject.org/blog" TargetMode="External"/><Relationship Id="rId3" Type="http://schemas.openxmlformats.org/officeDocument/2006/relationships/image" Target="../media/image33.png"/><Relationship Id="rId7" Type="http://schemas.openxmlformats.org/officeDocument/2006/relationships/image" Target="../media/image34.png"/><Relationship Id="rId12" Type="http://schemas.openxmlformats.org/officeDocument/2006/relationships/hyperlink" Target="http://www.afterschoolalliance.org/afterschoolsnack/ASnack.cfm"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hyperlink" Target="https://twitter.com/ngcproject" TargetMode="External"/><Relationship Id="rId11" Type="http://schemas.openxmlformats.org/officeDocument/2006/relationships/image" Target="../media/image35.png"/><Relationship Id="rId5" Type="http://schemas.openxmlformats.org/officeDocument/2006/relationships/hyperlink" Target="https://twitter.com/afterschool4all" TargetMode="External"/><Relationship Id="rId10" Type="http://schemas.openxmlformats.org/officeDocument/2006/relationships/hyperlink" Target="https://www.facebook.com/afterschoolalliancedc" TargetMode="External"/><Relationship Id="rId4" Type="http://schemas.openxmlformats.org/officeDocument/2006/relationships/hyperlink" Target="https://twitter.com/RelatingRtP" TargetMode="External"/><Relationship Id="rId9" Type="http://schemas.openxmlformats.org/officeDocument/2006/relationships/hyperlink" Target="https://www.facebook.com/ngcprojec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relatingresearchtopractice.org/hot_topic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71"/>
            <a:ext cx="9144000" cy="3556000"/>
          </a:xfrm>
          <a:prstGeom prst="rect">
            <a:avLst/>
          </a:prstGeom>
        </p:spPr>
      </p:pic>
      <p:sp>
        <p:nvSpPr>
          <p:cNvPr id="10" name="Rectangle 9"/>
          <p:cNvSpPr/>
          <p:nvPr/>
        </p:nvSpPr>
        <p:spPr>
          <a:xfrm>
            <a:off x="0" y="3879266"/>
            <a:ext cx="9144000" cy="29787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7" name="Title 1"/>
          <p:cNvSpPr>
            <a:spLocks noGrp="1"/>
          </p:cNvSpPr>
          <p:nvPr>
            <p:ph type="title"/>
          </p:nvPr>
        </p:nvSpPr>
        <p:spPr>
          <a:xfrm>
            <a:off x="228600" y="4114800"/>
            <a:ext cx="8686800" cy="1384453"/>
          </a:xfrm>
          <a:noFill/>
        </p:spPr>
        <p:txBody>
          <a:bodyPr/>
          <a:lstStyle/>
          <a:p>
            <a:pPr algn="r">
              <a:spcBef>
                <a:spcPts val="0"/>
              </a:spcBef>
              <a:spcAft>
                <a:spcPts val="0"/>
              </a:spcAft>
            </a:pPr>
            <a:r>
              <a:rPr lang="en-US" sz="4400" dirty="0" smtClean="0">
                <a:solidFill>
                  <a:schemeClr val="bg1"/>
                </a:solidFill>
              </a:rPr>
              <a:t>Digging into Research:</a:t>
            </a:r>
            <a:br>
              <a:rPr lang="en-US" sz="4400" dirty="0" smtClean="0">
                <a:solidFill>
                  <a:schemeClr val="bg1"/>
                </a:solidFill>
              </a:rPr>
            </a:br>
            <a:r>
              <a:rPr lang="en-US" sz="5400" b="1" dirty="0" smtClean="0">
                <a:solidFill>
                  <a:schemeClr val="bg1"/>
                </a:solidFill>
              </a:rPr>
              <a:t>Gender Equity in STEM</a:t>
            </a:r>
            <a:endParaRPr lang="en-US" sz="3600" dirty="0">
              <a:solidFill>
                <a:schemeClr val="bg1"/>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833" y="6172200"/>
            <a:ext cx="2330167" cy="445473"/>
          </a:xfrm>
          <a:prstGeom prst="rect">
            <a:avLst/>
          </a:prstGeom>
        </p:spPr>
      </p:pic>
      <p:sp>
        <p:nvSpPr>
          <p:cNvPr id="12" name="Rectangle 11"/>
          <p:cNvSpPr/>
          <p:nvPr/>
        </p:nvSpPr>
        <p:spPr>
          <a:xfrm>
            <a:off x="0" y="3542229"/>
            <a:ext cx="9144000" cy="33703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2" name="Rectangle 1"/>
          <p:cNvSpPr/>
          <p:nvPr/>
        </p:nvSpPr>
        <p:spPr>
          <a:xfrm>
            <a:off x="4924115" y="6156008"/>
            <a:ext cx="3991285" cy="461665"/>
          </a:xfrm>
          <a:prstGeom prst="rect">
            <a:avLst/>
          </a:prstGeom>
        </p:spPr>
        <p:txBody>
          <a:bodyPr wrap="none">
            <a:spAutoFit/>
          </a:bodyPr>
          <a:lstStyle/>
          <a:p>
            <a:r>
              <a:rPr lang="en-US" sz="2400" dirty="0">
                <a:solidFill>
                  <a:schemeClr val="bg1"/>
                </a:solidFill>
              </a:rPr>
              <a:t>The webinar will begin shortly.</a:t>
            </a:r>
            <a:endParaRPr lang="en-US" sz="2400" dirty="0"/>
          </a:p>
        </p:txBody>
      </p:sp>
    </p:spTree>
    <p:extLst>
      <p:ext uri="{BB962C8B-B14F-4D97-AF65-F5344CB8AC3E}">
        <p14:creationId xmlns:p14="http://schemas.microsoft.com/office/powerpoint/2010/main" val="3301323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scudeM-scribblingmachine.jpg"/>
          <p:cNvPicPr>
            <a:picLocks noChangeAspect="1"/>
          </p:cNvPicPr>
          <p:nvPr/>
        </p:nvPicPr>
        <p:blipFill rotWithShape="1">
          <a:blip r:embed="rId3" cstate="print">
            <a:extLst>
              <a:ext uri="{28A0092B-C50C-407E-A947-70E740481C1C}">
                <a14:useLocalDpi xmlns:a14="http://schemas.microsoft.com/office/drawing/2010/main" val="0"/>
              </a:ext>
            </a:extLst>
          </a:blip>
          <a:srcRect r="16988"/>
          <a:stretch/>
        </p:blipFill>
        <p:spPr>
          <a:xfrm>
            <a:off x="0" y="0"/>
            <a:ext cx="9144000" cy="6858000"/>
          </a:xfrm>
          <a:prstGeom prst="rect">
            <a:avLst/>
          </a:prstGeom>
        </p:spPr>
      </p:pic>
      <p:sp>
        <p:nvSpPr>
          <p:cNvPr id="9" name="Rectangle 8"/>
          <p:cNvSpPr/>
          <p:nvPr/>
        </p:nvSpPr>
        <p:spPr>
          <a:xfrm rot="10800000">
            <a:off x="-29472" y="-2276061"/>
            <a:ext cx="9173471" cy="9144000"/>
          </a:xfrm>
          <a:prstGeom prst="rect">
            <a:avLst/>
          </a:prstGeom>
          <a:gradFill flip="none" rotWithShape="1">
            <a:gsLst>
              <a:gs pos="2000">
                <a:srgbClr val="FFFFFF">
                  <a:alpha val="75000"/>
                </a:srgbClr>
              </a:gs>
              <a:gs pos="0">
                <a:srgbClr val="FFFFFF"/>
              </a:gs>
              <a:gs pos="67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sz="3200" dirty="0"/>
          </a:p>
        </p:txBody>
      </p:sp>
      <p:grpSp>
        <p:nvGrpSpPr>
          <p:cNvPr id="4" name="Group 3"/>
          <p:cNvGrpSpPr/>
          <p:nvPr/>
        </p:nvGrpSpPr>
        <p:grpSpPr>
          <a:xfrm>
            <a:off x="-2038" y="4724400"/>
            <a:ext cx="9146038" cy="1143000"/>
            <a:chOff x="-8965" y="5152680"/>
            <a:chExt cx="9146038" cy="1143000"/>
          </a:xfrm>
        </p:grpSpPr>
        <p:sp>
          <p:nvSpPr>
            <p:cNvPr id="10" name="Rectangle 9"/>
            <p:cNvSpPr/>
            <p:nvPr/>
          </p:nvSpPr>
          <p:spPr>
            <a:xfrm>
              <a:off x="-6927" y="5152680"/>
              <a:ext cx="9144000" cy="1143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965" y="5152680"/>
              <a:ext cx="637309" cy="1143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38200" y="4800600"/>
            <a:ext cx="7772400" cy="990600"/>
          </a:xfrm>
          <a:noFill/>
        </p:spPr>
        <p:txBody>
          <a:bodyPr/>
          <a:lstStyle/>
          <a:p>
            <a:r>
              <a:rPr lang="en-US" sz="5400" b="1" dirty="0" smtClean="0">
                <a:solidFill>
                  <a:schemeClr val="bg1"/>
                </a:solidFill>
              </a:rPr>
              <a:t>Audience Q &amp; A</a:t>
            </a:r>
            <a:endParaRPr lang="en-US" sz="5400" b="1" dirty="0">
              <a:solidFill>
                <a:schemeClr val="bg1"/>
              </a:solidFill>
            </a:endParaRPr>
          </a:p>
        </p:txBody>
      </p:sp>
    </p:spTree>
    <p:extLst>
      <p:ext uri="{BB962C8B-B14F-4D97-AF65-F5344CB8AC3E}">
        <p14:creationId xmlns:p14="http://schemas.microsoft.com/office/powerpoint/2010/main" val="1518756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4238"/>
          <a:stretch/>
        </p:blipFill>
        <p:spPr>
          <a:xfrm>
            <a:off x="0" y="-6626"/>
            <a:ext cx="9150626" cy="4147037"/>
          </a:xfrm>
          <a:prstGeom prst="rect">
            <a:avLst/>
          </a:prstGeom>
        </p:spPr>
      </p:pic>
      <p:sp>
        <p:nvSpPr>
          <p:cNvPr id="10" name="Rectangle 9"/>
          <p:cNvSpPr/>
          <p:nvPr/>
        </p:nvSpPr>
        <p:spPr>
          <a:xfrm>
            <a:off x="6626" y="4419600"/>
            <a:ext cx="9144000" cy="245496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7" name="Title 1"/>
          <p:cNvSpPr>
            <a:spLocks noGrp="1"/>
          </p:cNvSpPr>
          <p:nvPr>
            <p:ph type="title"/>
          </p:nvPr>
        </p:nvSpPr>
        <p:spPr>
          <a:xfrm>
            <a:off x="228600" y="4648200"/>
            <a:ext cx="8686800" cy="2057400"/>
          </a:xfrm>
          <a:noFill/>
        </p:spPr>
        <p:txBody>
          <a:bodyPr/>
          <a:lstStyle/>
          <a:p>
            <a:pPr>
              <a:spcBef>
                <a:spcPts val="0"/>
              </a:spcBef>
              <a:spcAft>
                <a:spcPts val="0"/>
              </a:spcAft>
            </a:pPr>
            <a:r>
              <a:rPr lang="en-US" sz="4400" b="1" dirty="0" smtClean="0">
                <a:solidFill>
                  <a:schemeClr val="bg1"/>
                </a:solidFill>
              </a:rPr>
              <a:t>Research in Practice:</a:t>
            </a:r>
            <a:r>
              <a:rPr lang="en-US" sz="3600" b="1" dirty="0" smtClean="0">
                <a:solidFill>
                  <a:schemeClr val="bg1"/>
                </a:solidFill>
              </a:rPr>
              <a:t/>
            </a:r>
            <a:br>
              <a:rPr lang="en-US" sz="3600" b="1" dirty="0" smtClean="0">
                <a:solidFill>
                  <a:schemeClr val="bg1"/>
                </a:solidFill>
              </a:rPr>
            </a:br>
            <a:r>
              <a:rPr lang="en-US" sz="3600" dirty="0" smtClean="0">
                <a:solidFill>
                  <a:schemeClr val="bg1"/>
                </a:solidFill>
              </a:rPr>
              <a:t>How </a:t>
            </a:r>
            <a:r>
              <a:rPr lang="en-US" sz="3600" dirty="0">
                <a:solidFill>
                  <a:schemeClr val="bg1"/>
                </a:solidFill>
              </a:rPr>
              <a:t>might you use a Connected Collection in your practice? </a:t>
            </a:r>
            <a:r>
              <a:rPr lang="en-US" sz="3600" dirty="0" smtClean="0">
                <a:solidFill>
                  <a:schemeClr val="bg1"/>
                </a:solidFill>
              </a:rPr>
              <a:t>Personally? With staff?</a:t>
            </a:r>
            <a:endParaRPr lang="en-US" sz="3600" dirty="0">
              <a:solidFill>
                <a:schemeClr val="bg1"/>
              </a:solidFill>
            </a:endParaRPr>
          </a:p>
        </p:txBody>
      </p:sp>
      <p:sp>
        <p:nvSpPr>
          <p:cNvPr id="12" name="Rectangle 11"/>
          <p:cNvSpPr/>
          <p:nvPr/>
        </p:nvSpPr>
        <p:spPr>
          <a:xfrm>
            <a:off x="0" y="4082563"/>
            <a:ext cx="9144000" cy="33703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Tree>
    <p:extLst>
      <p:ext uri="{BB962C8B-B14F-4D97-AF65-F5344CB8AC3E}">
        <p14:creationId xmlns:p14="http://schemas.microsoft.com/office/powerpoint/2010/main" val="1022027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6019800"/>
            <a:ext cx="2514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p:txBody>
          <a:bodyPr/>
          <a:lstStyle/>
          <a:p>
            <a:r>
              <a:rPr lang="en-US" sz="4400" b="1" dirty="0" smtClean="0">
                <a:solidFill>
                  <a:schemeClr val="bg1"/>
                </a:solidFill>
              </a:rPr>
              <a:t>From last week’s webinar:</a:t>
            </a:r>
            <a:endParaRPr lang="en-US" sz="4400" b="1" dirty="0">
              <a:solidFill>
                <a:schemeClr val="bg1"/>
              </a:solidFill>
            </a:endParaRPr>
          </a:p>
        </p:txBody>
      </p:sp>
      <p:sp>
        <p:nvSpPr>
          <p:cNvPr id="3" name="TextBox 2"/>
          <p:cNvSpPr txBox="1"/>
          <p:nvPr/>
        </p:nvSpPr>
        <p:spPr>
          <a:xfrm>
            <a:off x="285947" y="1698261"/>
            <a:ext cx="4606276" cy="830997"/>
          </a:xfrm>
          <a:prstGeom prst="rect">
            <a:avLst/>
          </a:prstGeom>
          <a:noFill/>
        </p:spPr>
        <p:txBody>
          <a:bodyPr wrap="square" rtlCol="0">
            <a:spAutoFit/>
          </a:bodyPr>
          <a:lstStyle/>
          <a:p>
            <a:pPr lvl="0"/>
            <a:r>
              <a:rPr lang="en-US" sz="2400" b="1" dirty="0" smtClean="0">
                <a:solidFill>
                  <a:srgbClr val="876DA7"/>
                </a:solidFill>
              </a:rPr>
              <a:t>Building </a:t>
            </a:r>
            <a:r>
              <a:rPr lang="en-US" sz="2400" b="1" dirty="0">
                <a:solidFill>
                  <a:srgbClr val="876DA7"/>
                </a:solidFill>
              </a:rPr>
              <a:t>language </a:t>
            </a:r>
            <a:r>
              <a:rPr lang="en-US" sz="2400" dirty="0" smtClean="0">
                <a:solidFill>
                  <a:srgbClr val="876DA7"/>
                </a:solidFill>
              </a:rPr>
              <a:t>for </a:t>
            </a:r>
            <a:r>
              <a:rPr lang="en-US" sz="2400" dirty="0">
                <a:solidFill>
                  <a:srgbClr val="876DA7"/>
                </a:solidFill>
              </a:rPr>
              <a:t>training, reporting, grant writing </a:t>
            </a:r>
            <a:r>
              <a:rPr lang="en-US" sz="2400" dirty="0" smtClean="0">
                <a:solidFill>
                  <a:srgbClr val="876DA7"/>
                </a:solidFill>
              </a:rPr>
              <a:t>&amp; reflection</a:t>
            </a:r>
            <a:endParaRPr lang="en-US" sz="2400" dirty="0">
              <a:solidFill>
                <a:srgbClr val="876DA7"/>
              </a:solidFill>
            </a:endParaRPr>
          </a:p>
        </p:txBody>
      </p:sp>
      <p:sp>
        <p:nvSpPr>
          <p:cNvPr id="4" name="Rectangle 3"/>
          <p:cNvSpPr/>
          <p:nvPr/>
        </p:nvSpPr>
        <p:spPr>
          <a:xfrm>
            <a:off x="6124991" y="3958091"/>
            <a:ext cx="2213491" cy="461665"/>
          </a:xfrm>
          <a:prstGeom prst="rect">
            <a:avLst/>
          </a:prstGeom>
        </p:spPr>
        <p:txBody>
          <a:bodyPr wrap="none">
            <a:spAutoFit/>
          </a:bodyPr>
          <a:lstStyle/>
          <a:p>
            <a:pPr lvl="0"/>
            <a:r>
              <a:rPr lang="en-US" sz="2400" b="1" dirty="0">
                <a:solidFill>
                  <a:schemeClr val="tx2">
                    <a:lumMod val="60000"/>
                    <a:lumOff val="40000"/>
                  </a:schemeClr>
                </a:solidFill>
              </a:rPr>
              <a:t>Grant proposals</a:t>
            </a:r>
          </a:p>
        </p:txBody>
      </p:sp>
      <p:sp>
        <p:nvSpPr>
          <p:cNvPr id="5" name="Rectangle 4"/>
          <p:cNvSpPr/>
          <p:nvPr/>
        </p:nvSpPr>
        <p:spPr>
          <a:xfrm>
            <a:off x="285947" y="4665054"/>
            <a:ext cx="3962400" cy="830997"/>
          </a:xfrm>
          <a:prstGeom prst="rect">
            <a:avLst/>
          </a:prstGeom>
        </p:spPr>
        <p:txBody>
          <a:bodyPr wrap="square">
            <a:spAutoFit/>
          </a:bodyPr>
          <a:lstStyle/>
          <a:p>
            <a:r>
              <a:rPr lang="en-US" sz="2400" b="1" dirty="0" smtClean="0">
                <a:solidFill>
                  <a:srgbClr val="002060"/>
                </a:solidFill>
              </a:rPr>
              <a:t>Articulate value </a:t>
            </a:r>
            <a:r>
              <a:rPr lang="en-US" sz="2400" dirty="0">
                <a:solidFill>
                  <a:srgbClr val="002060"/>
                </a:solidFill>
              </a:rPr>
              <a:t>to funders </a:t>
            </a:r>
            <a:r>
              <a:rPr lang="en-US" sz="2400" dirty="0" smtClean="0">
                <a:solidFill>
                  <a:srgbClr val="002060"/>
                </a:solidFill>
              </a:rPr>
              <a:t>&amp; educational partners</a:t>
            </a:r>
            <a:endParaRPr lang="en-US" sz="2400" dirty="0">
              <a:solidFill>
                <a:srgbClr val="002060"/>
              </a:solidFill>
            </a:endParaRPr>
          </a:p>
        </p:txBody>
      </p:sp>
      <p:sp>
        <p:nvSpPr>
          <p:cNvPr id="6" name="Rectangle 5"/>
          <p:cNvSpPr/>
          <p:nvPr/>
        </p:nvSpPr>
        <p:spPr>
          <a:xfrm>
            <a:off x="4857127" y="4737918"/>
            <a:ext cx="3726224" cy="830997"/>
          </a:xfrm>
          <a:prstGeom prst="rect">
            <a:avLst/>
          </a:prstGeom>
        </p:spPr>
        <p:txBody>
          <a:bodyPr wrap="square">
            <a:spAutoFit/>
          </a:bodyPr>
          <a:lstStyle/>
          <a:p>
            <a:r>
              <a:rPr lang="en-US" sz="2400" b="1" dirty="0" smtClean="0">
                <a:solidFill>
                  <a:schemeClr val="accent2">
                    <a:lumMod val="75000"/>
                  </a:schemeClr>
                </a:solidFill>
              </a:rPr>
              <a:t>Getting buy-in </a:t>
            </a:r>
            <a:r>
              <a:rPr lang="en-US" sz="2400" dirty="0" smtClean="0">
                <a:solidFill>
                  <a:schemeClr val="accent2">
                    <a:lumMod val="75000"/>
                  </a:schemeClr>
                </a:solidFill>
              </a:rPr>
              <a:t>from principals or administrators</a:t>
            </a:r>
            <a:endParaRPr lang="en-US" sz="2400" dirty="0">
              <a:solidFill>
                <a:schemeClr val="accent2">
                  <a:lumMod val="75000"/>
                </a:schemeClr>
              </a:solidFill>
            </a:endParaRPr>
          </a:p>
        </p:txBody>
      </p:sp>
      <p:sp>
        <p:nvSpPr>
          <p:cNvPr id="8" name="Rectangle 7"/>
          <p:cNvSpPr/>
          <p:nvPr/>
        </p:nvSpPr>
        <p:spPr>
          <a:xfrm>
            <a:off x="3962400" y="1267869"/>
            <a:ext cx="4625305" cy="461665"/>
          </a:xfrm>
          <a:prstGeom prst="rect">
            <a:avLst/>
          </a:prstGeom>
        </p:spPr>
        <p:txBody>
          <a:bodyPr wrap="none">
            <a:spAutoFit/>
          </a:bodyPr>
          <a:lstStyle/>
          <a:p>
            <a:r>
              <a:rPr lang="en-US" sz="2400" b="1" dirty="0" smtClean="0">
                <a:solidFill>
                  <a:schemeClr val="accent4">
                    <a:lumMod val="75000"/>
                  </a:schemeClr>
                </a:solidFill>
              </a:rPr>
              <a:t>Professional development </a:t>
            </a:r>
            <a:r>
              <a:rPr lang="en-US" sz="2400" dirty="0" smtClean="0">
                <a:solidFill>
                  <a:schemeClr val="accent4">
                    <a:lumMod val="75000"/>
                  </a:schemeClr>
                </a:solidFill>
              </a:rPr>
              <a:t>for </a:t>
            </a:r>
            <a:r>
              <a:rPr lang="en-US" sz="2400" dirty="0">
                <a:solidFill>
                  <a:schemeClr val="accent4">
                    <a:lumMod val="75000"/>
                  </a:schemeClr>
                </a:solidFill>
              </a:rPr>
              <a:t>staff </a:t>
            </a:r>
          </a:p>
        </p:txBody>
      </p:sp>
      <p:sp>
        <p:nvSpPr>
          <p:cNvPr id="9" name="Rectangle 8"/>
          <p:cNvSpPr/>
          <p:nvPr/>
        </p:nvSpPr>
        <p:spPr>
          <a:xfrm>
            <a:off x="4650319" y="3321997"/>
            <a:ext cx="4317207" cy="461665"/>
          </a:xfrm>
          <a:prstGeom prst="rect">
            <a:avLst/>
          </a:prstGeom>
        </p:spPr>
        <p:txBody>
          <a:bodyPr wrap="none">
            <a:spAutoFit/>
          </a:bodyPr>
          <a:lstStyle/>
          <a:p>
            <a:r>
              <a:rPr lang="en-US" sz="2400" b="1" dirty="0" smtClean="0">
                <a:solidFill>
                  <a:schemeClr val="accent3">
                    <a:lumMod val="75000"/>
                  </a:schemeClr>
                </a:solidFill>
              </a:rPr>
              <a:t>Structuring </a:t>
            </a:r>
            <a:r>
              <a:rPr lang="en-US" sz="2400" dirty="0" smtClean="0">
                <a:solidFill>
                  <a:schemeClr val="accent3">
                    <a:lumMod val="75000"/>
                  </a:schemeClr>
                </a:solidFill>
              </a:rPr>
              <a:t>activities &amp; programs</a:t>
            </a:r>
            <a:endParaRPr lang="en-US" sz="2400" dirty="0">
              <a:solidFill>
                <a:schemeClr val="accent3">
                  <a:lumMod val="75000"/>
                </a:schemeClr>
              </a:solidFill>
            </a:endParaRPr>
          </a:p>
        </p:txBody>
      </p:sp>
      <p:sp>
        <p:nvSpPr>
          <p:cNvPr id="10" name="Rectangle 9"/>
          <p:cNvSpPr/>
          <p:nvPr/>
        </p:nvSpPr>
        <p:spPr>
          <a:xfrm>
            <a:off x="801371" y="2746335"/>
            <a:ext cx="4572000" cy="830997"/>
          </a:xfrm>
          <a:prstGeom prst="rect">
            <a:avLst/>
          </a:prstGeom>
        </p:spPr>
        <p:txBody>
          <a:bodyPr>
            <a:spAutoFit/>
          </a:bodyPr>
          <a:lstStyle/>
          <a:p>
            <a:r>
              <a:rPr lang="en-US" sz="2400" b="1" dirty="0" smtClean="0">
                <a:solidFill>
                  <a:schemeClr val="accent5">
                    <a:lumMod val="50000"/>
                  </a:schemeClr>
                </a:solidFill>
              </a:rPr>
              <a:t>Communicate</a:t>
            </a:r>
            <a:r>
              <a:rPr lang="en-US" sz="2400" dirty="0" smtClean="0">
                <a:solidFill>
                  <a:schemeClr val="accent5">
                    <a:lumMod val="50000"/>
                  </a:schemeClr>
                </a:solidFill>
              </a:rPr>
              <a:t> </a:t>
            </a:r>
            <a:r>
              <a:rPr lang="en-US" sz="2400" dirty="0">
                <a:solidFill>
                  <a:schemeClr val="accent5">
                    <a:lumMod val="50000"/>
                  </a:schemeClr>
                </a:solidFill>
              </a:rPr>
              <a:t>to </a:t>
            </a:r>
            <a:r>
              <a:rPr lang="en-US" sz="2400" dirty="0" smtClean="0">
                <a:solidFill>
                  <a:schemeClr val="accent5">
                    <a:lumMod val="50000"/>
                  </a:schemeClr>
                </a:solidFill>
              </a:rPr>
              <a:t>importance </a:t>
            </a:r>
            <a:r>
              <a:rPr lang="en-US" sz="2400" dirty="0">
                <a:solidFill>
                  <a:schemeClr val="accent5">
                    <a:lumMod val="50000"/>
                  </a:schemeClr>
                </a:solidFill>
              </a:rPr>
              <a:t>of thoughtful pedagogy</a:t>
            </a:r>
          </a:p>
        </p:txBody>
      </p:sp>
      <p:sp>
        <p:nvSpPr>
          <p:cNvPr id="11" name="Rectangle 10"/>
          <p:cNvSpPr/>
          <p:nvPr/>
        </p:nvSpPr>
        <p:spPr>
          <a:xfrm>
            <a:off x="5373371" y="2042206"/>
            <a:ext cx="3381287" cy="830997"/>
          </a:xfrm>
          <a:prstGeom prst="rect">
            <a:avLst/>
          </a:prstGeom>
        </p:spPr>
        <p:txBody>
          <a:bodyPr wrap="square">
            <a:spAutoFit/>
          </a:bodyPr>
          <a:lstStyle/>
          <a:p>
            <a:r>
              <a:rPr lang="en-US" sz="2400" b="1" dirty="0" smtClean="0">
                <a:solidFill>
                  <a:srgbClr val="7030A0"/>
                </a:solidFill>
              </a:rPr>
              <a:t>Dialogue with staff </a:t>
            </a:r>
            <a:r>
              <a:rPr lang="en-US" sz="2400" dirty="0" smtClean="0">
                <a:solidFill>
                  <a:srgbClr val="7030A0"/>
                </a:solidFill>
              </a:rPr>
              <a:t>to improve practice</a:t>
            </a:r>
            <a:endParaRPr lang="en-US" sz="2400" dirty="0">
              <a:solidFill>
                <a:srgbClr val="7030A0"/>
              </a:solidFill>
            </a:endParaRPr>
          </a:p>
        </p:txBody>
      </p:sp>
      <p:sp>
        <p:nvSpPr>
          <p:cNvPr id="12" name="Rectangle 11"/>
          <p:cNvSpPr/>
          <p:nvPr/>
        </p:nvSpPr>
        <p:spPr>
          <a:xfrm>
            <a:off x="1485900" y="5791717"/>
            <a:ext cx="6244162" cy="830997"/>
          </a:xfrm>
          <a:prstGeom prst="rect">
            <a:avLst/>
          </a:prstGeom>
        </p:spPr>
        <p:txBody>
          <a:bodyPr wrap="square">
            <a:spAutoFit/>
          </a:bodyPr>
          <a:lstStyle/>
          <a:p>
            <a:r>
              <a:rPr lang="en-US" sz="2400" b="1" dirty="0" smtClean="0">
                <a:solidFill>
                  <a:schemeClr val="accent6">
                    <a:lumMod val="75000"/>
                  </a:schemeClr>
                </a:solidFill>
              </a:rPr>
              <a:t>Documenting the research base </a:t>
            </a:r>
            <a:r>
              <a:rPr lang="en-US" sz="2400" dirty="0" smtClean="0">
                <a:solidFill>
                  <a:schemeClr val="accent6">
                    <a:lumMod val="75000"/>
                  </a:schemeClr>
                </a:solidFill>
              </a:rPr>
              <a:t>of out-of-school time learning to support the field as a whole</a:t>
            </a:r>
            <a:endParaRPr lang="en-US" sz="2400" dirty="0">
              <a:solidFill>
                <a:schemeClr val="accent6">
                  <a:lumMod val="75000"/>
                </a:schemeClr>
              </a:solidFill>
            </a:endParaRPr>
          </a:p>
        </p:txBody>
      </p:sp>
      <p:sp>
        <p:nvSpPr>
          <p:cNvPr id="13" name="Rectangle 12"/>
          <p:cNvSpPr/>
          <p:nvPr/>
        </p:nvSpPr>
        <p:spPr>
          <a:xfrm>
            <a:off x="754825" y="3895192"/>
            <a:ext cx="3942939" cy="461665"/>
          </a:xfrm>
          <a:prstGeom prst="rect">
            <a:avLst/>
          </a:prstGeom>
        </p:spPr>
        <p:txBody>
          <a:bodyPr wrap="none">
            <a:spAutoFit/>
          </a:bodyPr>
          <a:lstStyle/>
          <a:p>
            <a:pPr lvl="0"/>
            <a:r>
              <a:rPr lang="en-US" sz="2400" b="1" dirty="0">
                <a:solidFill>
                  <a:schemeClr val="accent1">
                    <a:lumMod val="75000"/>
                  </a:schemeClr>
                </a:solidFill>
              </a:rPr>
              <a:t>Gaining support for programs</a:t>
            </a:r>
            <a:endParaRPr lang="en-US" sz="2400" dirty="0">
              <a:solidFill>
                <a:schemeClr val="accent1">
                  <a:lumMod val="75000"/>
                </a:schemeClr>
              </a:solidFill>
            </a:endParaRPr>
          </a:p>
        </p:txBody>
      </p:sp>
    </p:spTree>
    <p:extLst>
      <p:ext uri="{BB962C8B-B14F-4D97-AF65-F5344CB8AC3E}">
        <p14:creationId xmlns:p14="http://schemas.microsoft.com/office/powerpoint/2010/main" val="2312742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990600"/>
          </a:xfrm>
        </p:spPr>
        <p:txBody>
          <a:bodyPr>
            <a:normAutofit/>
          </a:bodyPr>
          <a:lstStyle/>
          <a:p>
            <a:r>
              <a:rPr lang="en-US" sz="3600" b="1" dirty="0" smtClean="0">
                <a:latin typeface="Calibri" panose="020F0502020204030204" pitchFamily="34" charset="0"/>
              </a:rPr>
              <a:t>National Girls Collaborative Project</a:t>
            </a:r>
            <a:endParaRPr lang="en-US" sz="3600" b="1" dirty="0">
              <a:latin typeface="Calibri" panose="020F0502020204030204" pitchFamily="34" charset="0"/>
            </a:endParaRPr>
          </a:p>
        </p:txBody>
      </p:sp>
      <p:sp>
        <p:nvSpPr>
          <p:cNvPr id="5" name="Content Placeholder 4"/>
          <p:cNvSpPr>
            <a:spLocks noGrp="1"/>
          </p:cNvSpPr>
          <p:nvPr>
            <p:ph idx="1"/>
          </p:nvPr>
        </p:nvSpPr>
        <p:spPr>
          <a:xfrm>
            <a:off x="304800" y="1371600"/>
            <a:ext cx="5395083" cy="3810000"/>
          </a:xfrm>
        </p:spPr>
        <p:txBody>
          <a:bodyPr>
            <a:noAutofit/>
          </a:bodyPr>
          <a:lstStyle/>
          <a:p>
            <a:pPr marL="0" indent="0">
              <a:buNone/>
            </a:pPr>
            <a:r>
              <a:rPr lang="en-US" sz="2800" dirty="0">
                <a:latin typeface="Calibri" panose="020F0502020204030204" pitchFamily="34" charset="0"/>
              </a:rPr>
              <a:t>The National Girls Collaborative </a:t>
            </a:r>
            <a:r>
              <a:rPr lang="en-US" sz="2800" dirty="0" smtClean="0">
                <a:latin typeface="Calibri" panose="020F0502020204030204" pitchFamily="34" charset="0"/>
              </a:rPr>
              <a:t>Project facilitates collaboration, provides professional development, and disseminates research-based resources and strategies to advance gender equity in STEM</a:t>
            </a:r>
            <a:r>
              <a:rPr lang="en-US" sz="2800" dirty="0" smtClean="0">
                <a:latin typeface="Calibri" panose="020F0502020204030204" pitchFamily="34" charset="0"/>
              </a:rPr>
              <a:t>. </a:t>
            </a:r>
          </a:p>
          <a:p>
            <a:pPr marL="0" indent="0" algn="ctr">
              <a:buNone/>
            </a:pPr>
            <a:r>
              <a:rPr lang="en-US" sz="2800" b="1" dirty="0" smtClean="0">
                <a:latin typeface="Calibri" panose="020F0502020204030204" pitchFamily="34" charset="0"/>
              </a:rPr>
              <a:t>Join your regional collaborative! </a:t>
            </a:r>
            <a:r>
              <a:rPr lang="en-US" sz="2800" b="1" dirty="0" smtClean="0">
                <a:solidFill>
                  <a:schemeClr val="accent1">
                    <a:lumMod val="75000"/>
                  </a:schemeClr>
                </a:solidFill>
                <a:latin typeface="Calibri" panose="020F0502020204030204" pitchFamily="34" charset="0"/>
                <a:hlinkClick r:id="rId3"/>
              </a:rPr>
              <a:t>www.ngcproject.org</a:t>
            </a:r>
            <a:endParaRPr lang="en-US" sz="2800" b="1" dirty="0" smtClean="0">
              <a:solidFill>
                <a:schemeClr val="accent1">
                  <a:lumMod val="75000"/>
                </a:schemeClr>
              </a:solidFill>
              <a:latin typeface="Calibri" panose="020F0502020204030204" pitchFamily="34" charset="0"/>
            </a:endParaRPr>
          </a:p>
          <a:p>
            <a:pPr marL="0" indent="0" algn="ctr">
              <a:buNone/>
            </a:pPr>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10046">
            <a:off x="5943600" y="1143000"/>
            <a:ext cx="2895600" cy="1931908"/>
          </a:xfrm>
          <a:prstGeom prst="rect">
            <a:avLst/>
          </a:prstGeom>
          <a:ln>
            <a:noFill/>
          </a:ln>
          <a:effectLst>
            <a:outerShdw blurRad="50800" dist="38100" dir="2700000" algn="tl" rotWithShape="0">
              <a:prstClr val="black">
                <a:alpha val="40000"/>
              </a:prstClr>
            </a:outerShdw>
          </a:effectLst>
        </p:spPr>
      </p:pic>
      <p:pic>
        <p:nvPicPr>
          <p:cNvPr id="7" name="Picture Placeholder 6"/>
          <p:cNvPicPr>
            <a:picLocks noChangeAspect="1"/>
          </p:cNvPicPr>
          <p:nvPr/>
        </p:nvPicPr>
        <p:blipFill>
          <a:blip r:embed="rId5">
            <a:extLst>
              <a:ext uri="{28A0092B-C50C-407E-A947-70E740481C1C}">
                <a14:useLocalDpi xmlns:a14="http://schemas.microsoft.com/office/drawing/2010/main" val="0"/>
              </a:ext>
            </a:extLst>
          </a:blip>
          <a:srcRect l="143" r="143"/>
          <a:stretch>
            <a:fillRect/>
          </a:stretch>
        </p:blipFill>
        <p:spPr>
          <a:xfrm>
            <a:off x="5952309" y="3505200"/>
            <a:ext cx="2895600" cy="2171688"/>
          </a:xfrm>
          <a:prstGeom prst="rect">
            <a:avLst/>
          </a:prstGeom>
          <a:ln>
            <a:noFill/>
          </a:ln>
          <a:effectLst>
            <a:outerShdw blurRad="50800" dist="38100" dir="2700000" algn="tl" rotWithShape="0">
              <a:prstClr val="black">
                <a:alpha val="40000"/>
              </a:prstClr>
            </a:outerShdw>
            <a:softEdge rad="0"/>
          </a:effectLst>
        </p:spPr>
      </p:pic>
    </p:spTree>
    <p:extLst>
      <p:ext uri="{BB962C8B-B14F-4D97-AF65-F5344CB8AC3E}">
        <p14:creationId xmlns:p14="http://schemas.microsoft.com/office/powerpoint/2010/main" val="5583141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6019800"/>
            <a:ext cx="2514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err="1" smtClean="0">
                <a:solidFill>
                  <a:schemeClr val="bg1"/>
                </a:solidFill>
              </a:rPr>
              <a:t>Jrene’s</a:t>
            </a:r>
            <a:r>
              <a:rPr lang="en-US" b="1" dirty="0" smtClean="0">
                <a:solidFill>
                  <a:schemeClr val="bg1"/>
                </a:solidFill>
              </a:rPr>
              <a:t> current &amp; upcoming research</a:t>
            </a:r>
            <a:endParaRPr lang="en-US" b="1" dirty="0">
              <a:solidFill>
                <a:schemeClr val="bg1"/>
              </a:solidFill>
            </a:endParaRPr>
          </a:p>
        </p:txBody>
      </p:sp>
      <p:sp>
        <p:nvSpPr>
          <p:cNvPr id="3" name="TextBox 2"/>
          <p:cNvSpPr txBox="1"/>
          <p:nvPr/>
        </p:nvSpPr>
        <p:spPr>
          <a:xfrm>
            <a:off x="228600" y="1447800"/>
            <a:ext cx="8763000" cy="5001369"/>
          </a:xfrm>
          <a:prstGeom prst="rect">
            <a:avLst/>
          </a:prstGeom>
          <a:noFill/>
        </p:spPr>
        <p:txBody>
          <a:bodyPr wrap="square" rtlCol="0">
            <a:spAutoFit/>
          </a:bodyPr>
          <a:lstStyle/>
          <a:p>
            <a:pPr marL="342900" indent="-342900">
              <a:spcAft>
                <a:spcPts val="600"/>
              </a:spcAft>
              <a:buFont typeface="+mj-lt"/>
              <a:buAutoNum type="arabicPeriod"/>
            </a:pPr>
            <a:r>
              <a:rPr lang="en-CA" sz="2400" b="1" dirty="0" smtClean="0"/>
              <a:t>Youth participation &amp; identity work within equity-driven STEM education</a:t>
            </a:r>
          </a:p>
          <a:p>
            <a:pPr marL="800100" lvl="1" indent="-342900">
              <a:spcAft>
                <a:spcPts val="1200"/>
              </a:spcAft>
              <a:buFont typeface="Arial" panose="020B0604020202020204" pitchFamily="34" charset="0"/>
              <a:buChar char="•"/>
            </a:pPr>
            <a:r>
              <a:rPr lang="en-CA" sz="2400" dirty="0" smtClean="0"/>
              <a:t>Using a cross-setting approach</a:t>
            </a:r>
          </a:p>
          <a:p>
            <a:pPr marL="342900" indent="-342900">
              <a:spcAft>
                <a:spcPts val="600"/>
              </a:spcAft>
              <a:buFont typeface="+mj-lt"/>
              <a:buAutoNum type="arabicPeriod"/>
            </a:pPr>
            <a:r>
              <a:rPr lang="en-CA" sz="2400" b="1" dirty="0" smtClean="0"/>
              <a:t>Video-making projects </a:t>
            </a:r>
            <a:r>
              <a:rPr lang="en-CA" sz="2400" b="1" dirty="0"/>
              <a:t>in afterschool STEM </a:t>
            </a:r>
            <a:r>
              <a:rPr lang="en-CA" sz="2400" b="1" dirty="0" smtClean="0"/>
              <a:t>clubs</a:t>
            </a:r>
          </a:p>
          <a:p>
            <a:pPr marL="800100" lvl="1" indent="-342900">
              <a:spcAft>
                <a:spcPts val="1200"/>
              </a:spcAft>
              <a:buFont typeface="Arial" panose="020B0604020202020204" pitchFamily="34" charset="0"/>
              <a:buChar char="•"/>
            </a:pPr>
            <a:r>
              <a:rPr lang="en-CA" sz="2400" dirty="0" smtClean="0">
                <a:cs typeface="Arial" charset="0"/>
              </a:rPr>
              <a:t>How youth articulate </a:t>
            </a:r>
            <a:r>
              <a:rPr lang="en-CA" sz="2400" i="1" dirty="0" smtClean="0">
                <a:cs typeface="Arial" charset="0"/>
              </a:rPr>
              <a:t>science</a:t>
            </a:r>
            <a:r>
              <a:rPr lang="en-CA" sz="2400" dirty="0" smtClean="0">
                <a:cs typeface="Arial" charset="0"/>
              </a:rPr>
              <a:t> </a:t>
            </a:r>
            <a:r>
              <a:rPr lang="en-CA" sz="2400" dirty="0">
                <a:cs typeface="Arial" charset="0"/>
              </a:rPr>
              <a:t>and </a:t>
            </a:r>
            <a:r>
              <a:rPr lang="en-CA" sz="2400" dirty="0" smtClean="0">
                <a:cs typeface="Arial" charset="0"/>
              </a:rPr>
              <a:t>themselves </a:t>
            </a:r>
            <a:r>
              <a:rPr lang="en-CA" sz="2400" dirty="0">
                <a:cs typeface="Arial" charset="0"/>
              </a:rPr>
              <a:t>in science </a:t>
            </a:r>
            <a:r>
              <a:rPr lang="en-CA" sz="2400" dirty="0" smtClean="0">
                <a:cs typeface="Arial" charset="0"/>
              </a:rPr>
              <a:t>through </a:t>
            </a:r>
            <a:r>
              <a:rPr lang="en-CA" sz="2400" dirty="0">
                <a:cs typeface="Arial" charset="0"/>
              </a:rPr>
              <a:t>the </a:t>
            </a:r>
            <a:r>
              <a:rPr lang="en-CA" sz="2400" dirty="0" smtClean="0">
                <a:cs typeface="Arial" charset="0"/>
              </a:rPr>
              <a:t>process of producing video documentaries</a:t>
            </a:r>
          </a:p>
          <a:p>
            <a:pPr marL="342900" indent="-342900">
              <a:spcAft>
                <a:spcPts val="1200"/>
              </a:spcAft>
              <a:buFont typeface="+mj-lt"/>
              <a:buAutoNum type="arabicPeriod"/>
            </a:pPr>
            <a:r>
              <a:rPr lang="en-CA" sz="2400" b="1" dirty="0" smtClean="0"/>
              <a:t>Teacher education in afterschool programs &amp; informal science venues, supported by university-school-community partnerships</a:t>
            </a:r>
            <a:endParaRPr lang="en-CA" sz="2400" b="1" dirty="0"/>
          </a:p>
          <a:p>
            <a:pPr marL="342900" indent="-342900">
              <a:spcAft>
                <a:spcPts val="1200"/>
              </a:spcAft>
              <a:buFont typeface="+mj-lt"/>
              <a:buAutoNum type="arabicPeriod"/>
            </a:pPr>
            <a:r>
              <a:rPr lang="en-CA" sz="2400" b="1" dirty="0" smtClean="0"/>
              <a:t>Gardening </a:t>
            </a:r>
            <a:r>
              <a:rPr lang="en-CA" sz="2400" b="1" dirty="0"/>
              <a:t>for </a:t>
            </a:r>
            <a:r>
              <a:rPr lang="en-CA" sz="2400" b="1" dirty="0" smtClean="0"/>
              <a:t>sustainability / Food activism</a:t>
            </a:r>
            <a:endParaRPr lang="en-CA" sz="2400" b="1" dirty="0"/>
          </a:p>
          <a:p>
            <a:pPr marL="342900" indent="-342900">
              <a:spcAft>
                <a:spcPts val="600"/>
              </a:spcAft>
              <a:buFont typeface="+mj-lt"/>
              <a:buAutoNum type="arabicPeriod"/>
            </a:pPr>
            <a:r>
              <a:rPr lang="en-CA" sz="2400" b="1" dirty="0" smtClean="0"/>
              <a:t>Indigenous </a:t>
            </a:r>
            <a:r>
              <a:rPr lang="en-CA" sz="2400" b="1" dirty="0"/>
              <a:t>w</a:t>
            </a:r>
            <a:r>
              <a:rPr lang="en-CA" sz="2400" b="1" dirty="0" smtClean="0"/>
              <a:t>ays </a:t>
            </a:r>
            <a:r>
              <a:rPr lang="en-CA" sz="2400" b="1" dirty="0"/>
              <a:t>of </a:t>
            </a:r>
            <a:r>
              <a:rPr lang="en-CA" sz="2400" b="1" dirty="0" smtClean="0"/>
              <a:t>knowing &amp; learning</a:t>
            </a:r>
          </a:p>
          <a:p>
            <a:pPr marL="800100" lvl="1" indent="-342900">
              <a:buFont typeface="Arial" panose="020B0604020202020204" pitchFamily="34" charset="0"/>
              <a:buChar char="•"/>
            </a:pPr>
            <a:r>
              <a:rPr lang="en-CA" sz="2400" dirty="0"/>
              <a:t>P</a:t>
            </a:r>
            <a:r>
              <a:rPr lang="en-CA" sz="2400" dirty="0" smtClean="0"/>
              <a:t>articipatory research </a:t>
            </a:r>
            <a:r>
              <a:rPr lang="en-CA" sz="2400" dirty="0"/>
              <a:t>with Inuit </a:t>
            </a:r>
            <a:r>
              <a:rPr lang="en-CA" sz="2400" dirty="0" smtClean="0"/>
              <a:t>youth </a:t>
            </a:r>
            <a:r>
              <a:rPr lang="en-CA" sz="2400" dirty="0"/>
              <a:t>and their </a:t>
            </a:r>
            <a:r>
              <a:rPr lang="en-CA" sz="2400" dirty="0" smtClean="0"/>
              <a:t>communities</a:t>
            </a:r>
          </a:p>
        </p:txBody>
      </p:sp>
    </p:spTree>
    <p:extLst>
      <p:ext uri="{BB962C8B-B14F-4D97-AF65-F5344CB8AC3E}">
        <p14:creationId xmlns:p14="http://schemas.microsoft.com/office/powerpoint/2010/main" val="2139901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 y="0"/>
            <a:ext cx="9144001" cy="1752599"/>
          </a:xfrm>
          <a:prstGeom prst="rect">
            <a:avLst/>
          </a:prstGeom>
          <a:solidFill>
            <a:srgbClr val="0049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creenshot 2015-04-13 16.33.1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777" y="106740"/>
            <a:ext cx="2348175" cy="909546"/>
          </a:xfrm>
          <a:prstGeom prst="rect">
            <a:avLst/>
          </a:prstGeom>
        </p:spPr>
      </p:pic>
      <p:pic>
        <p:nvPicPr>
          <p:cNvPr id="9" name="Picture 8" descr="girls with powertools.jpg"/>
          <p:cNvPicPr>
            <a:picLocks noChangeAspect="1"/>
          </p:cNvPicPr>
          <p:nvPr/>
        </p:nvPicPr>
        <p:blipFill rotWithShape="1">
          <a:blip r:embed="rId4" cstate="print">
            <a:extLst>
              <a:ext uri="{28A0092B-C50C-407E-A947-70E740481C1C}">
                <a14:useLocalDpi xmlns:a14="http://schemas.microsoft.com/office/drawing/2010/main" val="0"/>
              </a:ext>
            </a:extLst>
          </a:blip>
          <a:srcRect l="6237" t="11764" r="9829" b="8404"/>
          <a:stretch/>
        </p:blipFill>
        <p:spPr>
          <a:xfrm>
            <a:off x="4527477" y="1783140"/>
            <a:ext cx="4611719" cy="328975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4804" y="5072896"/>
            <a:ext cx="9144000" cy="1785104"/>
          </a:xfrm>
          <a:prstGeom prst="rect">
            <a:avLst/>
          </a:prstGeom>
          <a:solidFill>
            <a:srgbClr val="CCFFCC"/>
          </a:solid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000" b="1" dirty="0" smtClean="0"/>
              <a:t>Big Ideas</a:t>
            </a:r>
          </a:p>
          <a:p>
            <a:pPr marL="285750" indent="-285750">
              <a:buFont typeface="Arial"/>
              <a:buChar char="•"/>
            </a:pPr>
            <a:r>
              <a:rPr lang="en-US" dirty="0" smtClean="0"/>
              <a:t>Learning </a:t>
            </a:r>
            <a:r>
              <a:rPr lang="en-US" dirty="0"/>
              <a:t>to recognize </a:t>
            </a:r>
            <a:r>
              <a:rPr lang="en-US" dirty="0" smtClean="0"/>
              <a:t>&amp; respond </a:t>
            </a:r>
            <a:r>
              <a:rPr lang="en-US" dirty="0"/>
              <a:t>to the ways in which youth develop, repurpose tools, reorganize practices, </a:t>
            </a:r>
            <a:r>
              <a:rPr lang="en-US" dirty="0" smtClean="0"/>
              <a:t>&amp; expand </a:t>
            </a:r>
            <a:r>
              <a:rPr lang="en-US" dirty="0"/>
              <a:t>repertoires as they engage in </a:t>
            </a:r>
            <a:r>
              <a:rPr lang="en-US" dirty="0" smtClean="0"/>
              <a:t>activity in engineering</a:t>
            </a:r>
            <a:endParaRPr lang="en-US" dirty="0"/>
          </a:p>
          <a:p>
            <a:pPr marL="285750" indent="-285750">
              <a:buFont typeface="Arial"/>
              <a:buChar char="•"/>
            </a:pPr>
            <a:r>
              <a:rPr lang="en-US" dirty="0" smtClean="0"/>
              <a:t>Learning </a:t>
            </a:r>
            <a:r>
              <a:rPr lang="en-US" dirty="0"/>
              <a:t>to challenge cultural/historical narratives of who can </a:t>
            </a:r>
            <a:r>
              <a:rPr lang="en-US" dirty="0" smtClean="0"/>
              <a:t>&amp; do </a:t>
            </a:r>
            <a:r>
              <a:rPr lang="en-US" dirty="0"/>
              <a:t>science, </a:t>
            </a:r>
            <a:r>
              <a:rPr lang="en-US" dirty="0" smtClean="0"/>
              <a:t>&amp; what </a:t>
            </a:r>
            <a:r>
              <a:rPr lang="en-US" dirty="0"/>
              <a:t>it means to become scientific</a:t>
            </a:r>
          </a:p>
          <a:p>
            <a:pPr marL="285750" indent="-285750">
              <a:buFont typeface="Arial"/>
              <a:buChar char="•"/>
            </a:pPr>
            <a:r>
              <a:rPr lang="en-US" dirty="0" smtClean="0"/>
              <a:t>Science </a:t>
            </a:r>
            <a:r>
              <a:rPr lang="en-US" dirty="0"/>
              <a:t>that "matters" -- moving into STEM and/or taking action in one's life and community</a:t>
            </a:r>
          </a:p>
        </p:txBody>
      </p:sp>
      <p:sp>
        <p:nvSpPr>
          <p:cNvPr id="11" name="TextBox 10"/>
          <p:cNvSpPr txBox="1"/>
          <p:nvPr/>
        </p:nvSpPr>
        <p:spPr>
          <a:xfrm>
            <a:off x="3504045" y="106740"/>
            <a:ext cx="5477216" cy="1569660"/>
          </a:xfrm>
          <a:prstGeom prst="rect">
            <a:avLst/>
          </a:prstGeom>
          <a:noFill/>
        </p:spPr>
        <p:txBody>
          <a:bodyPr wrap="square" rtlCol="0">
            <a:spAutoFit/>
          </a:bodyPr>
          <a:lstStyle/>
          <a:p>
            <a:pPr algn="r"/>
            <a:r>
              <a:rPr lang="en-US" sz="2400" dirty="0" smtClean="0">
                <a:solidFill>
                  <a:schemeClr val="bg1"/>
                </a:solidFill>
              </a:rPr>
              <a:t>Angela Calabrese Barton</a:t>
            </a:r>
            <a:br>
              <a:rPr lang="en-US" sz="2400" dirty="0" smtClean="0">
                <a:solidFill>
                  <a:schemeClr val="bg1"/>
                </a:solidFill>
              </a:rPr>
            </a:br>
            <a:r>
              <a:rPr lang="en-US" dirty="0" smtClean="0">
                <a:solidFill>
                  <a:schemeClr val="bg1"/>
                </a:solidFill>
              </a:rPr>
              <a:t>Michigan State University</a:t>
            </a:r>
            <a:br>
              <a:rPr lang="en-US" dirty="0" smtClean="0">
                <a:solidFill>
                  <a:schemeClr val="bg1"/>
                </a:solidFill>
              </a:rPr>
            </a:br>
            <a:r>
              <a:rPr lang="en-US" b="1" dirty="0" smtClean="0">
                <a:solidFill>
                  <a:schemeClr val="bg1"/>
                </a:solidFill>
              </a:rPr>
              <a:t>With: </a:t>
            </a:r>
            <a:r>
              <a:rPr lang="en-US" dirty="0" smtClean="0">
                <a:solidFill>
                  <a:srgbClr val="FFFFFF"/>
                </a:solidFill>
              </a:rPr>
              <a:t>Edna Tan (UNCG),  Bob </a:t>
            </a:r>
            <a:r>
              <a:rPr lang="en-US" dirty="0" err="1" smtClean="0">
                <a:solidFill>
                  <a:srgbClr val="FFFFFF"/>
                </a:solidFill>
              </a:rPr>
              <a:t>Geier</a:t>
            </a:r>
            <a:r>
              <a:rPr lang="en-US" dirty="0" smtClean="0">
                <a:solidFill>
                  <a:srgbClr val="FFFFFF"/>
                </a:solidFill>
              </a:rPr>
              <a:t> (MSU), </a:t>
            </a:r>
          </a:p>
          <a:p>
            <a:pPr algn="r"/>
            <a:r>
              <a:rPr lang="en-US" dirty="0" smtClean="0">
                <a:solidFill>
                  <a:srgbClr val="FFFFFF"/>
                </a:solidFill>
              </a:rPr>
              <a:t>Scott Calabrese Barton (MSU)</a:t>
            </a:r>
            <a:br>
              <a:rPr lang="en-US" dirty="0" smtClean="0">
                <a:solidFill>
                  <a:srgbClr val="FFFFFF"/>
                </a:solidFill>
              </a:rPr>
            </a:br>
            <a:r>
              <a:rPr lang="en-US" dirty="0" smtClean="0">
                <a:solidFill>
                  <a:srgbClr val="FFFFFF"/>
                </a:solidFill>
              </a:rPr>
              <a:t>Boys &amp; Girls Clubs of Lansing, MI &amp; Greensboro, SC</a:t>
            </a:r>
            <a:endParaRPr lang="en-US" dirty="0"/>
          </a:p>
        </p:txBody>
      </p:sp>
      <p:sp>
        <p:nvSpPr>
          <p:cNvPr id="13" name="Rectangle 12"/>
          <p:cNvSpPr/>
          <p:nvPr/>
        </p:nvSpPr>
        <p:spPr>
          <a:xfrm rot="10800000">
            <a:off x="4366589" y="1783140"/>
            <a:ext cx="4772606" cy="3289756"/>
          </a:xfrm>
          <a:prstGeom prst="rect">
            <a:avLst/>
          </a:prstGeom>
          <a:gradFill flip="none" rotWithShape="1">
            <a:gsLst>
              <a:gs pos="23000">
                <a:srgbClr val="FFFFFF"/>
              </a:gs>
              <a:gs pos="41000">
                <a:srgbClr val="FFFFFF">
                  <a:alpha val="75000"/>
                </a:srgbClr>
              </a:gs>
              <a:gs pos="63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sz="3200" dirty="0"/>
          </a:p>
        </p:txBody>
      </p:sp>
      <p:sp>
        <p:nvSpPr>
          <p:cNvPr id="3" name="Content Placeholder 2"/>
          <p:cNvSpPr>
            <a:spLocks noGrp="1"/>
          </p:cNvSpPr>
          <p:nvPr>
            <p:ph idx="1"/>
          </p:nvPr>
        </p:nvSpPr>
        <p:spPr>
          <a:xfrm>
            <a:off x="177957" y="1841410"/>
            <a:ext cx="6599361" cy="2997578"/>
          </a:xfrm>
        </p:spPr>
        <p:txBody>
          <a:bodyPr>
            <a:noAutofit/>
          </a:bodyPr>
          <a:lstStyle/>
          <a:p>
            <a:pPr marL="0" indent="0">
              <a:buNone/>
            </a:pPr>
            <a:r>
              <a:rPr lang="en-US" sz="2000" b="1" dirty="0" smtClean="0"/>
              <a:t>Making 4 Change (NSF)</a:t>
            </a:r>
            <a:r>
              <a:rPr lang="en-US" sz="2000" dirty="0" smtClean="0"/>
              <a:t>: Co-creating equitable maker spaces with youth for learning &amp; identity development in STEM</a:t>
            </a:r>
          </a:p>
          <a:p>
            <a:pPr>
              <a:spcAft>
                <a:spcPts val="600"/>
              </a:spcAft>
            </a:pPr>
            <a:r>
              <a:rPr lang="en-US" sz="2000" dirty="0" smtClean="0"/>
              <a:t>Focus on African American girls &amp; maker identities</a:t>
            </a:r>
          </a:p>
          <a:p>
            <a:pPr marL="0" indent="0">
              <a:buNone/>
            </a:pPr>
            <a:r>
              <a:rPr lang="en-US" sz="2000" b="1" dirty="0" smtClean="0"/>
              <a:t>I-Engineering (NSF)</a:t>
            </a:r>
            <a:r>
              <a:rPr lang="en-US" sz="2000" dirty="0" smtClean="0"/>
              <a:t>: Tools </a:t>
            </a:r>
            <a:r>
              <a:rPr lang="en-US" sz="2000" dirty="0"/>
              <a:t>for </a:t>
            </a:r>
            <a:r>
              <a:rPr lang="en-US" sz="2000" dirty="0" smtClean="0"/>
              <a:t>teaching &amp; learning engineering practices</a:t>
            </a:r>
            <a:r>
              <a:rPr lang="en-US" sz="2000" dirty="0"/>
              <a:t>: Pathways </a:t>
            </a:r>
            <a:r>
              <a:rPr lang="en-US" sz="2000" dirty="0" smtClean="0"/>
              <a:t>towards productive identity development </a:t>
            </a:r>
            <a:r>
              <a:rPr lang="en-US" sz="2000" dirty="0"/>
              <a:t>in </a:t>
            </a:r>
            <a:r>
              <a:rPr lang="en-US" sz="2000" dirty="0" smtClean="0"/>
              <a:t>engineering</a:t>
            </a:r>
            <a:r>
              <a:rPr lang="en-US" sz="2000" dirty="0" smtClean="0">
                <a:effectLst/>
              </a:rPr>
              <a:t> in the middle grades</a:t>
            </a:r>
          </a:p>
          <a:p>
            <a:r>
              <a:rPr lang="en-US" sz="2000" dirty="0" smtClean="0"/>
              <a:t>Focus on youth of color in lower-income communities &amp; learning/identity in engineering</a:t>
            </a:r>
          </a:p>
          <a:p>
            <a:r>
              <a:rPr lang="en-US" sz="2000" dirty="0" smtClean="0"/>
              <a:t>Bridging informal &amp; formal STEM Education</a:t>
            </a:r>
            <a:endParaRPr lang="en-US" sz="2000" dirty="0"/>
          </a:p>
        </p:txBody>
      </p:sp>
      <p:sp>
        <p:nvSpPr>
          <p:cNvPr id="2" name="Rectangle 1"/>
          <p:cNvSpPr/>
          <p:nvPr/>
        </p:nvSpPr>
        <p:spPr>
          <a:xfrm>
            <a:off x="257777" y="1074556"/>
            <a:ext cx="2080954" cy="646331"/>
          </a:xfrm>
          <a:prstGeom prst="rect">
            <a:avLst/>
          </a:prstGeom>
        </p:spPr>
        <p:txBody>
          <a:bodyPr wrap="none">
            <a:spAutoFit/>
          </a:bodyPr>
          <a:lstStyle/>
          <a:p>
            <a:r>
              <a:rPr lang="en-US" b="1" dirty="0" smtClean="0">
                <a:solidFill>
                  <a:schemeClr val="bg1"/>
                </a:solidFill>
              </a:rPr>
              <a:t>The Invincibility Lab</a:t>
            </a:r>
          </a:p>
          <a:p>
            <a:r>
              <a:rPr lang="en-US" dirty="0" smtClean="0">
                <a:solidFill>
                  <a:schemeClr val="bg1"/>
                </a:solidFill>
                <a:hlinkClick r:id="rId5"/>
              </a:rPr>
              <a:t>invincibility.us</a:t>
            </a:r>
            <a:endParaRPr lang="en-US" dirty="0">
              <a:solidFill>
                <a:schemeClr val="bg1"/>
              </a:solidFill>
            </a:endParaRPr>
          </a:p>
        </p:txBody>
      </p:sp>
    </p:spTree>
    <p:extLst>
      <p:ext uri="{BB962C8B-B14F-4D97-AF65-F5344CB8AC3E}">
        <p14:creationId xmlns:p14="http://schemas.microsoft.com/office/powerpoint/2010/main" val="4078880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1" y="76184"/>
            <a:ext cx="8871559" cy="1143000"/>
          </a:xfrm>
        </p:spPr>
        <p:txBody>
          <a:bodyPr>
            <a:normAutofit fontScale="90000"/>
          </a:bodyPr>
          <a:lstStyle/>
          <a:p>
            <a:r>
              <a:rPr lang="en-US" b="1" dirty="0" smtClean="0"/>
              <a:t>California Tinkering Afterschool Network</a:t>
            </a:r>
            <a:endParaRPr lang="en-US" b="1" dirty="0"/>
          </a:p>
        </p:txBody>
      </p:sp>
      <p:sp>
        <p:nvSpPr>
          <p:cNvPr id="3" name="Content Placeholder 2"/>
          <p:cNvSpPr>
            <a:spLocks noGrp="1"/>
          </p:cNvSpPr>
          <p:nvPr>
            <p:ph idx="1"/>
          </p:nvPr>
        </p:nvSpPr>
        <p:spPr>
          <a:xfrm>
            <a:off x="395798" y="1087024"/>
            <a:ext cx="8229600" cy="3875618"/>
          </a:xfrm>
        </p:spPr>
        <p:txBody>
          <a:bodyPr>
            <a:noAutofit/>
          </a:bodyPr>
          <a:lstStyle/>
          <a:p>
            <a:pPr marL="0" indent="0">
              <a:spcBef>
                <a:spcPts val="0"/>
              </a:spcBef>
              <a:spcAft>
                <a:spcPts val="1200"/>
              </a:spcAft>
              <a:buNone/>
            </a:pPr>
            <a:r>
              <a:rPr lang="en-US" sz="2400" dirty="0" smtClean="0"/>
              <a:t>What </a:t>
            </a:r>
            <a:r>
              <a:rPr lang="en-US" sz="2400" dirty="0"/>
              <a:t>professional learning supports, tools, and routines are needed to sustain equity-oriented STEM-rich tinkering programs for youth in afterschool settings</a:t>
            </a:r>
            <a:r>
              <a:rPr lang="en-US" sz="2400" dirty="0" smtClean="0"/>
              <a:t>?</a:t>
            </a:r>
            <a:endParaRPr lang="en-US" sz="2000" dirty="0" smtClean="0"/>
          </a:p>
          <a:p>
            <a:pPr marL="0" indent="0">
              <a:buNone/>
            </a:pPr>
            <a:r>
              <a:rPr lang="en-US" sz="2400" b="1" dirty="0" smtClean="0"/>
              <a:t>NEW tools:</a:t>
            </a:r>
            <a:endParaRPr lang="en-US" sz="2400" b="1" dirty="0"/>
          </a:p>
          <a:p>
            <a:r>
              <a:rPr lang="en-US" sz="2400" dirty="0" smtClean="0"/>
              <a:t>Equity reflection application</a:t>
            </a:r>
          </a:p>
          <a:p>
            <a:r>
              <a:rPr lang="en-US" sz="2400" dirty="0" smtClean="0"/>
              <a:t>Supporting pedagogical practices:</a:t>
            </a:r>
          </a:p>
          <a:p>
            <a:pPr lvl="1"/>
            <a:r>
              <a:rPr lang="en-US" sz="1800" dirty="0"/>
              <a:t>D</a:t>
            </a:r>
            <a:r>
              <a:rPr lang="en-US" sz="1800" dirty="0" smtClean="0"/>
              <a:t>rafts and iteration</a:t>
            </a:r>
          </a:p>
          <a:p>
            <a:pPr lvl="1"/>
            <a:r>
              <a:rPr lang="en-US" sz="1800" dirty="0" smtClean="0"/>
              <a:t>Kids talk and meaning making</a:t>
            </a:r>
          </a:p>
          <a:p>
            <a:pPr lvl="1"/>
            <a:r>
              <a:rPr lang="en-US" sz="1800" dirty="0" smtClean="0"/>
              <a:t>Asset-based pedagogy</a:t>
            </a:r>
          </a:p>
          <a:p>
            <a:r>
              <a:rPr lang="en-US" sz="2400" dirty="0" smtClean="0"/>
              <a:t>Value mapping for programs</a:t>
            </a:r>
          </a:p>
          <a:p>
            <a:pPr marL="0" indent="0">
              <a:buNone/>
            </a:pPr>
            <a:r>
              <a:rPr lang="en-US" sz="2000" dirty="0"/>
              <a:t>	</a:t>
            </a:r>
          </a:p>
        </p:txBody>
      </p:sp>
      <p:pic>
        <p:nvPicPr>
          <p:cNvPr id="4" name="Picture 3"/>
          <p:cNvPicPr>
            <a:picLocks noChangeAspect="1"/>
          </p:cNvPicPr>
          <p:nvPr/>
        </p:nvPicPr>
        <p:blipFill>
          <a:blip r:embed="rId3"/>
          <a:stretch>
            <a:fillRect/>
          </a:stretch>
        </p:blipFill>
        <p:spPr>
          <a:xfrm>
            <a:off x="4643186" y="5174963"/>
            <a:ext cx="2070255" cy="1359194"/>
          </a:xfrm>
          <a:prstGeom prst="rect">
            <a:avLst/>
          </a:prstGeom>
        </p:spPr>
      </p:pic>
      <p:pic>
        <p:nvPicPr>
          <p:cNvPr id="5" name="Picture 4"/>
          <p:cNvPicPr>
            <a:picLocks noChangeAspect="1"/>
          </p:cNvPicPr>
          <p:nvPr/>
        </p:nvPicPr>
        <p:blipFill>
          <a:blip r:embed="rId4"/>
          <a:stretch>
            <a:fillRect/>
          </a:stretch>
        </p:blipFill>
        <p:spPr>
          <a:xfrm>
            <a:off x="6867065" y="5195349"/>
            <a:ext cx="2070255" cy="1338808"/>
          </a:xfrm>
          <a:prstGeom prst="rect">
            <a:avLst/>
          </a:prstGeom>
        </p:spPr>
      </p:pic>
      <p:pic>
        <p:nvPicPr>
          <p:cNvPr id="6" name="Picture 5"/>
          <p:cNvPicPr>
            <a:picLocks noChangeAspect="1"/>
          </p:cNvPicPr>
          <p:nvPr/>
        </p:nvPicPr>
        <p:blipFill>
          <a:blip r:embed="rId5"/>
          <a:stretch>
            <a:fillRect/>
          </a:stretch>
        </p:blipFill>
        <p:spPr>
          <a:xfrm>
            <a:off x="5782138" y="3070846"/>
            <a:ext cx="3155182" cy="1987764"/>
          </a:xfrm>
          <a:prstGeom prst="rect">
            <a:avLst/>
          </a:prstGeom>
        </p:spPr>
      </p:pic>
      <p:pic>
        <p:nvPicPr>
          <p:cNvPr id="7" name="Picture 6"/>
          <p:cNvPicPr>
            <a:picLocks noChangeAspect="1"/>
          </p:cNvPicPr>
          <p:nvPr/>
        </p:nvPicPr>
        <p:blipFill>
          <a:blip r:embed="rId6"/>
          <a:stretch>
            <a:fillRect/>
          </a:stretch>
        </p:blipFill>
        <p:spPr>
          <a:xfrm>
            <a:off x="395798" y="5401982"/>
            <a:ext cx="3835245" cy="486622"/>
          </a:xfrm>
          <a:prstGeom prst="rect">
            <a:avLst/>
          </a:prstGeom>
        </p:spPr>
      </p:pic>
      <p:pic>
        <p:nvPicPr>
          <p:cNvPr id="9" name="Picture 8"/>
          <p:cNvPicPr>
            <a:picLocks noChangeAspect="1"/>
          </p:cNvPicPr>
          <p:nvPr/>
        </p:nvPicPr>
        <p:blipFill>
          <a:blip r:embed="rId7"/>
          <a:stretch>
            <a:fillRect/>
          </a:stretch>
        </p:blipFill>
        <p:spPr>
          <a:xfrm>
            <a:off x="2830841" y="5871061"/>
            <a:ext cx="844814" cy="821346"/>
          </a:xfrm>
          <a:prstGeom prst="rect">
            <a:avLst/>
          </a:prstGeom>
        </p:spPr>
      </p:pic>
      <p:pic>
        <p:nvPicPr>
          <p:cNvPr id="10" name="Picture 9"/>
          <p:cNvPicPr>
            <a:picLocks noChangeAspect="1"/>
          </p:cNvPicPr>
          <p:nvPr/>
        </p:nvPicPr>
        <p:blipFill>
          <a:blip r:embed="rId8"/>
          <a:stretch>
            <a:fillRect/>
          </a:stretch>
        </p:blipFill>
        <p:spPr>
          <a:xfrm>
            <a:off x="462298" y="5947568"/>
            <a:ext cx="2024606" cy="737535"/>
          </a:xfrm>
          <a:prstGeom prst="rect">
            <a:avLst/>
          </a:prstGeom>
        </p:spPr>
      </p:pic>
      <p:sp>
        <p:nvSpPr>
          <p:cNvPr id="8" name="Rectangle 7"/>
          <p:cNvSpPr/>
          <p:nvPr/>
        </p:nvSpPr>
        <p:spPr>
          <a:xfrm>
            <a:off x="4971399" y="2061102"/>
            <a:ext cx="3809960" cy="646331"/>
          </a:xfrm>
          <a:prstGeom prst="rect">
            <a:avLst/>
          </a:prstGeom>
        </p:spPr>
        <p:txBody>
          <a:bodyPr wrap="square">
            <a:spAutoFit/>
          </a:bodyPr>
          <a:lstStyle/>
          <a:p>
            <a:r>
              <a:rPr lang="en-US" dirty="0" smtClean="0">
                <a:hlinkClick r:id="rId9"/>
              </a:rPr>
              <a:t>www.exploratorium.edu/education/california-tinkering-afterschool-network</a:t>
            </a:r>
            <a:endParaRPr lang="en-US" dirty="0"/>
          </a:p>
        </p:txBody>
      </p:sp>
    </p:spTree>
    <p:extLst>
      <p:ext uri="{BB962C8B-B14F-4D97-AF65-F5344CB8AC3E}">
        <p14:creationId xmlns:p14="http://schemas.microsoft.com/office/powerpoint/2010/main" val="3422657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solidFill>
                  <a:schemeClr val="bg1"/>
                </a:solidFill>
              </a:rPr>
              <a:t>Thank you for attending!</a:t>
            </a:r>
            <a:endParaRPr lang="en-US" sz="4400" b="1" dirty="0">
              <a:solidFill>
                <a:schemeClr val="bg1"/>
              </a:solidFill>
            </a:endParaRPr>
          </a:p>
        </p:txBody>
      </p:sp>
      <p:grpSp>
        <p:nvGrpSpPr>
          <p:cNvPr id="7" name="Group 30"/>
          <p:cNvGrpSpPr/>
          <p:nvPr/>
        </p:nvGrpSpPr>
        <p:grpSpPr>
          <a:xfrm>
            <a:off x="6629400" y="4114800"/>
            <a:ext cx="2057400" cy="2381671"/>
            <a:chOff x="1284152" y="4356433"/>
            <a:chExt cx="2057400" cy="2381671"/>
          </a:xfrm>
        </p:grpSpPr>
        <p:pic>
          <p:nvPicPr>
            <p:cNvPr id="14"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4356433"/>
              <a:ext cx="1143000" cy="1137531"/>
            </a:xfrm>
            <a:prstGeom prst="rect">
              <a:avLst/>
            </a:prstGeom>
          </p:spPr>
        </p:pic>
        <p:sp>
          <p:nvSpPr>
            <p:cNvPr id="15" name="TextBox 14"/>
            <p:cNvSpPr txBox="1"/>
            <p:nvPr/>
          </p:nvSpPr>
          <p:spPr>
            <a:xfrm>
              <a:off x="1284152" y="5660886"/>
              <a:ext cx="2057400" cy="1077218"/>
            </a:xfrm>
            <a:prstGeom prst="rect">
              <a:avLst/>
            </a:prstGeom>
            <a:noFill/>
          </p:spPr>
          <p:txBody>
            <a:bodyPr wrap="square" rtlCol="0">
              <a:spAutoFit/>
            </a:bodyPr>
            <a:lstStyle/>
            <a:p>
              <a:pPr>
                <a:spcAft>
                  <a:spcPts val="600"/>
                </a:spcAft>
              </a:pPr>
              <a:r>
                <a:rPr lang="en-US" b="1" dirty="0">
                  <a:solidFill>
                    <a:schemeClr val="tx1">
                      <a:lumMod val="65000"/>
                      <a:lumOff val="35000"/>
                    </a:schemeClr>
                  </a:solidFill>
                  <a:latin typeface="Trebuchet MS" pitchFamily="34" charset="0"/>
                  <a:hlinkClick r:id="rId4"/>
                </a:rPr>
                <a:t>@</a:t>
              </a:r>
              <a:r>
                <a:rPr lang="en-US" b="1" dirty="0" err="1">
                  <a:solidFill>
                    <a:schemeClr val="tx1">
                      <a:lumMod val="65000"/>
                      <a:lumOff val="35000"/>
                    </a:schemeClr>
                  </a:solidFill>
                  <a:latin typeface="Trebuchet MS" pitchFamily="34" charset="0"/>
                  <a:hlinkClick r:id="rId4"/>
                </a:rPr>
                <a:t>RelatingRtP</a:t>
              </a:r>
              <a:endParaRPr lang="en-US" b="1" dirty="0">
                <a:solidFill>
                  <a:schemeClr val="tx1">
                    <a:lumMod val="65000"/>
                    <a:lumOff val="35000"/>
                  </a:schemeClr>
                </a:solidFill>
                <a:latin typeface="Trebuchet MS" pitchFamily="34" charset="0"/>
              </a:endParaRPr>
            </a:p>
            <a:p>
              <a:pPr>
                <a:spcAft>
                  <a:spcPts val="600"/>
                </a:spcAft>
              </a:pPr>
              <a:r>
                <a:rPr lang="en-US" b="1" dirty="0" smtClean="0">
                  <a:solidFill>
                    <a:schemeClr val="tx1">
                      <a:lumMod val="65000"/>
                      <a:lumOff val="35000"/>
                    </a:schemeClr>
                  </a:solidFill>
                  <a:latin typeface="Trebuchet MS" pitchFamily="34" charset="0"/>
                  <a:hlinkClick r:id="rId5"/>
                </a:rPr>
                <a:t>@afterschool4all</a:t>
              </a:r>
              <a:endParaRPr lang="en-US" b="1" dirty="0" smtClean="0">
                <a:solidFill>
                  <a:schemeClr val="tx1">
                    <a:lumMod val="65000"/>
                    <a:lumOff val="35000"/>
                  </a:schemeClr>
                </a:solidFill>
                <a:latin typeface="Trebuchet MS" pitchFamily="34" charset="0"/>
              </a:endParaRPr>
            </a:p>
            <a:p>
              <a:pPr>
                <a:spcAft>
                  <a:spcPts val="600"/>
                </a:spcAft>
              </a:pPr>
              <a:r>
                <a:rPr lang="en-US" b="1" dirty="0" smtClean="0">
                  <a:solidFill>
                    <a:schemeClr val="tx1">
                      <a:lumMod val="65000"/>
                      <a:lumOff val="35000"/>
                    </a:schemeClr>
                  </a:solidFill>
                  <a:latin typeface="Trebuchet MS" pitchFamily="34" charset="0"/>
                  <a:hlinkClick r:id="rId6"/>
                </a:rPr>
                <a:t>@ngcproject</a:t>
              </a:r>
              <a:endParaRPr lang="en-US" b="1" dirty="0">
                <a:solidFill>
                  <a:schemeClr val="tx1">
                    <a:lumMod val="65000"/>
                    <a:lumOff val="35000"/>
                  </a:schemeClr>
                </a:solidFill>
                <a:latin typeface="Trebuchet MS" pitchFamily="34" charset="0"/>
              </a:endParaRPr>
            </a:p>
          </p:txBody>
        </p:sp>
      </p:grpSp>
      <p:grpSp>
        <p:nvGrpSpPr>
          <p:cNvPr id="8" name="Group 8"/>
          <p:cNvGrpSpPr/>
          <p:nvPr/>
        </p:nvGrpSpPr>
        <p:grpSpPr>
          <a:xfrm>
            <a:off x="3745048" y="4123853"/>
            <a:ext cx="2579552" cy="2372618"/>
            <a:chOff x="3657600" y="4670286"/>
            <a:chExt cx="2579552" cy="2372618"/>
          </a:xfrm>
        </p:grpSpPr>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3800" y="4670286"/>
              <a:ext cx="1143000" cy="1137531"/>
            </a:xfrm>
            <a:prstGeom prst="rect">
              <a:avLst/>
            </a:prstGeom>
          </p:spPr>
        </p:pic>
        <p:sp>
          <p:nvSpPr>
            <p:cNvPr id="13" name="Rectangle 12"/>
            <p:cNvSpPr/>
            <p:nvPr/>
          </p:nvSpPr>
          <p:spPr>
            <a:xfrm>
              <a:off x="3657600" y="5965686"/>
              <a:ext cx="2579552" cy="1077218"/>
            </a:xfrm>
            <a:prstGeom prst="rect">
              <a:avLst/>
            </a:prstGeom>
          </p:spPr>
          <p:txBody>
            <a:bodyPr wrap="square">
              <a:spAutoFit/>
            </a:bodyPr>
            <a:lstStyle/>
            <a:p>
              <a:pPr>
                <a:spcAft>
                  <a:spcPts val="600"/>
                </a:spcAft>
              </a:pPr>
              <a:r>
                <a:rPr lang="en-US" b="1" dirty="0">
                  <a:solidFill>
                    <a:schemeClr val="tx1">
                      <a:lumMod val="65000"/>
                      <a:lumOff val="35000"/>
                    </a:schemeClr>
                  </a:solidFill>
                  <a:latin typeface="Trebuchet MS" pitchFamily="34" charset="0"/>
                  <a:hlinkClick r:id="rId8"/>
                </a:rPr>
                <a:t>/</a:t>
              </a:r>
              <a:r>
                <a:rPr lang="en-US" b="1" dirty="0" err="1">
                  <a:solidFill>
                    <a:schemeClr val="tx1">
                      <a:lumMod val="65000"/>
                      <a:lumOff val="35000"/>
                    </a:schemeClr>
                  </a:solidFill>
                  <a:latin typeface="Trebuchet MS" pitchFamily="34" charset="0"/>
                  <a:hlinkClick r:id="rId8"/>
                </a:rPr>
                <a:t>RelatingRtP</a:t>
              </a:r>
              <a:endParaRPr lang="en-US" b="1" dirty="0">
                <a:solidFill>
                  <a:schemeClr val="tx1">
                    <a:lumMod val="65000"/>
                    <a:lumOff val="35000"/>
                  </a:schemeClr>
                </a:solidFill>
                <a:latin typeface="Trebuchet MS" pitchFamily="34" charset="0"/>
              </a:endParaRPr>
            </a:p>
            <a:p>
              <a:pPr>
                <a:spcAft>
                  <a:spcPts val="600"/>
                </a:spcAft>
              </a:pPr>
              <a:r>
                <a:rPr lang="en-US" b="1" dirty="0" smtClean="0">
                  <a:solidFill>
                    <a:schemeClr val="tx1">
                      <a:lumMod val="65000"/>
                      <a:lumOff val="35000"/>
                    </a:schemeClr>
                  </a:solidFill>
                  <a:latin typeface="Trebuchet MS" pitchFamily="34" charset="0"/>
                  <a:hlinkClick r:id="rId6"/>
                </a:rPr>
                <a:t>/</a:t>
              </a:r>
              <a:r>
                <a:rPr lang="en-US" b="1" dirty="0" smtClean="0">
                  <a:solidFill>
                    <a:schemeClr val="tx1">
                      <a:lumMod val="65000"/>
                      <a:lumOff val="35000"/>
                    </a:schemeClr>
                  </a:solidFill>
                  <a:latin typeface="Trebuchet MS" pitchFamily="34" charset="0"/>
                  <a:hlinkClick r:id="rId9"/>
                </a:rPr>
                <a:t>ngcproject</a:t>
              </a:r>
              <a:endParaRPr lang="en-US" b="1" dirty="0">
                <a:solidFill>
                  <a:schemeClr val="tx1">
                    <a:lumMod val="65000"/>
                    <a:lumOff val="35000"/>
                  </a:schemeClr>
                </a:solidFill>
                <a:latin typeface="Trebuchet MS" pitchFamily="34" charset="0"/>
              </a:endParaRPr>
            </a:p>
            <a:p>
              <a:pPr>
                <a:spcAft>
                  <a:spcPts val="600"/>
                </a:spcAft>
              </a:pPr>
              <a:r>
                <a:rPr lang="en-US" b="1" dirty="0">
                  <a:solidFill>
                    <a:schemeClr val="tx1">
                      <a:lumMod val="65000"/>
                      <a:lumOff val="35000"/>
                    </a:schemeClr>
                  </a:solidFill>
                  <a:latin typeface="Trebuchet MS" pitchFamily="34" charset="0"/>
                  <a:hlinkClick r:id="rId10"/>
                </a:rPr>
                <a:t>/</a:t>
              </a:r>
              <a:r>
                <a:rPr lang="en-US" b="1" dirty="0" err="1">
                  <a:solidFill>
                    <a:schemeClr val="tx1">
                      <a:lumMod val="65000"/>
                      <a:lumOff val="35000"/>
                    </a:schemeClr>
                  </a:solidFill>
                  <a:latin typeface="Trebuchet MS" pitchFamily="34" charset="0"/>
                  <a:hlinkClick r:id="rId10"/>
                </a:rPr>
                <a:t>afterschoolalliancedc</a:t>
              </a:r>
              <a:endParaRPr lang="en-US" sz="700" b="1" dirty="0">
                <a:solidFill>
                  <a:schemeClr val="tx1">
                    <a:lumMod val="65000"/>
                    <a:lumOff val="35000"/>
                  </a:schemeClr>
                </a:solidFill>
                <a:latin typeface="Trebuchet MS" pitchFamily="34" charset="0"/>
              </a:endParaRPr>
            </a:p>
          </p:txBody>
        </p:sp>
      </p:grpSp>
      <p:grpSp>
        <p:nvGrpSpPr>
          <p:cNvPr id="9" name="Group 11"/>
          <p:cNvGrpSpPr/>
          <p:nvPr/>
        </p:nvGrpSpPr>
        <p:grpSpPr>
          <a:xfrm>
            <a:off x="533400" y="4114800"/>
            <a:ext cx="2895600" cy="2127091"/>
            <a:chOff x="6172200" y="3882528"/>
            <a:chExt cx="2895600" cy="2127091"/>
          </a:xfrm>
        </p:grpSpPr>
        <p:pic>
          <p:nvPicPr>
            <p:cNvPr id="10" name="Picture 9" descr="iconsEmailNew_SNACK_042011.png"/>
            <p:cNvPicPr>
              <a:picLocks noChangeAspect="1"/>
            </p:cNvPicPr>
            <p:nvPr/>
          </p:nvPicPr>
          <p:blipFill>
            <a:blip r:embed="rId11" cstate="print"/>
            <a:stretch>
              <a:fillRect/>
            </a:stretch>
          </p:blipFill>
          <p:spPr>
            <a:xfrm>
              <a:off x="6999165" y="3882528"/>
              <a:ext cx="1154235" cy="1154235"/>
            </a:xfrm>
            <a:prstGeom prst="rect">
              <a:avLst/>
            </a:prstGeom>
          </p:spPr>
        </p:pic>
        <p:sp>
          <p:nvSpPr>
            <p:cNvPr id="11" name="Rectangle 10"/>
            <p:cNvSpPr/>
            <p:nvPr/>
          </p:nvSpPr>
          <p:spPr>
            <a:xfrm>
              <a:off x="6172200" y="5117067"/>
              <a:ext cx="2895600" cy="892552"/>
            </a:xfrm>
            <a:prstGeom prst="rect">
              <a:avLst/>
            </a:prstGeom>
          </p:spPr>
          <p:txBody>
            <a:bodyPr wrap="square">
              <a:spAutoFit/>
            </a:bodyPr>
            <a:lstStyle/>
            <a:p>
              <a:pPr>
                <a:spcAft>
                  <a:spcPts val="600"/>
                </a:spcAft>
              </a:pPr>
              <a:r>
                <a:rPr lang="en-US" b="1" dirty="0">
                  <a:solidFill>
                    <a:schemeClr val="tx1">
                      <a:lumMod val="65000"/>
                      <a:lumOff val="35000"/>
                    </a:schemeClr>
                  </a:solidFill>
                  <a:latin typeface="Trebuchet MS" pitchFamily="34" charset="0"/>
                  <a:hlinkClick r:id="rId12"/>
                </a:rPr>
                <a:t>Afterschool Snack Blog</a:t>
              </a:r>
              <a:endParaRPr lang="en-US" b="1" dirty="0">
                <a:solidFill>
                  <a:schemeClr val="tx1">
                    <a:lumMod val="65000"/>
                    <a:lumOff val="35000"/>
                  </a:schemeClr>
                </a:solidFill>
                <a:latin typeface="Trebuchet MS" pitchFamily="34" charset="0"/>
              </a:endParaRPr>
            </a:p>
            <a:p>
              <a:pPr algn="ctr">
                <a:spcAft>
                  <a:spcPts val="600"/>
                </a:spcAft>
              </a:pPr>
              <a:r>
                <a:rPr lang="en-US" b="1" dirty="0" smtClean="0">
                  <a:solidFill>
                    <a:schemeClr val="tx1">
                      <a:lumMod val="65000"/>
                      <a:lumOff val="35000"/>
                    </a:schemeClr>
                  </a:solidFill>
                  <a:latin typeface="Trebuchet MS" pitchFamily="34" charset="0"/>
                  <a:hlinkClick r:id="rId13"/>
                </a:rPr>
                <a:t>NGCP </a:t>
              </a:r>
              <a:r>
                <a:rPr lang="en-US" b="1" dirty="0" smtClean="0">
                  <a:solidFill>
                    <a:schemeClr val="tx1">
                      <a:lumMod val="65000"/>
                      <a:lumOff val="35000"/>
                    </a:schemeClr>
                  </a:solidFill>
                  <a:latin typeface="Trebuchet MS" pitchFamily="34" charset="0"/>
                  <a:hlinkClick r:id="rId13"/>
                </a:rPr>
                <a:t>Blog</a:t>
              </a:r>
              <a:endParaRPr lang="en-US" b="1" dirty="0" smtClean="0">
                <a:solidFill>
                  <a:schemeClr val="tx1">
                    <a:lumMod val="65000"/>
                    <a:lumOff val="35000"/>
                  </a:schemeClr>
                </a:solidFill>
                <a:latin typeface="Trebuchet MS" pitchFamily="34" charset="0"/>
              </a:endParaRPr>
            </a:p>
            <a:p>
              <a:pPr algn="ctr"/>
              <a:endParaRPr lang="en-US" sz="600" b="1" dirty="0" smtClean="0">
                <a:solidFill>
                  <a:schemeClr val="tx1">
                    <a:lumMod val="65000"/>
                    <a:lumOff val="35000"/>
                  </a:schemeClr>
                </a:solidFill>
                <a:latin typeface="Trebuchet MS" pitchFamily="34" charset="0"/>
              </a:endParaRPr>
            </a:p>
          </p:txBody>
        </p:sp>
      </p:grpSp>
      <p:sp>
        <p:nvSpPr>
          <p:cNvPr id="16" name="TextBox 15"/>
          <p:cNvSpPr txBox="1"/>
          <p:nvPr/>
        </p:nvSpPr>
        <p:spPr>
          <a:xfrm>
            <a:off x="878052" y="2690336"/>
            <a:ext cx="3048000" cy="738664"/>
          </a:xfrm>
          <a:prstGeom prst="rect">
            <a:avLst/>
          </a:prstGeom>
          <a:noFill/>
        </p:spPr>
        <p:txBody>
          <a:bodyPr wrap="square" rtlCol="0">
            <a:spAutoFit/>
          </a:bodyPr>
          <a:lstStyle/>
          <a:p>
            <a:r>
              <a:rPr lang="en-US" sz="2400" b="1" dirty="0" smtClean="0">
                <a:solidFill>
                  <a:schemeClr val="accent6">
                    <a:lumMod val="75000"/>
                  </a:schemeClr>
                </a:solidFill>
              </a:rPr>
              <a:t>Brenda Britsch</a:t>
            </a:r>
            <a:endParaRPr lang="en-US" sz="2400" dirty="0">
              <a:solidFill>
                <a:schemeClr val="accent6">
                  <a:lumMod val="75000"/>
                </a:schemeClr>
              </a:solidFill>
            </a:endParaRPr>
          </a:p>
          <a:p>
            <a:r>
              <a:rPr lang="en-US" dirty="0" smtClean="0">
                <a:solidFill>
                  <a:schemeClr val="accent6">
                    <a:lumMod val="75000"/>
                  </a:schemeClr>
                </a:solidFill>
              </a:rPr>
              <a:t>bbritsch@ngcproject.org</a:t>
            </a:r>
            <a:endParaRPr lang="en-US" dirty="0">
              <a:solidFill>
                <a:schemeClr val="accent6">
                  <a:lumMod val="75000"/>
                </a:schemeClr>
              </a:solidFill>
            </a:endParaRPr>
          </a:p>
        </p:txBody>
      </p:sp>
      <p:sp>
        <p:nvSpPr>
          <p:cNvPr id="17" name="Rectangle 16"/>
          <p:cNvSpPr/>
          <p:nvPr/>
        </p:nvSpPr>
        <p:spPr>
          <a:xfrm>
            <a:off x="4510552" y="2690336"/>
            <a:ext cx="3763012" cy="738664"/>
          </a:xfrm>
          <a:prstGeom prst="rect">
            <a:avLst/>
          </a:prstGeom>
        </p:spPr>
        <p:txBody>
          <a:bodyPr wrap="square">
            <a:spAutoFit/>
          </a:bodyPr>
          <a:lstStyle/>
          <a:p>
            <a:pPr lvl="0"/>
            <a:r>
              <a:rPr lang="en-US" sz="2400" b="1" dirty="0">
                <a:solidFill>
                  <a:schemeClr val="accent3">
                    <a:lumMod val="50000"/>
                  </a:schemeClr>
                </a:solidFill>
              </a:rPr>
              <a:t>Melissa Ballard</a:t>
            </a:r>
          </a:p>
          <a:p>
            <a:pPr lvl="0"/>
            <a:r>
              <a:rPr lang="en-US" dirty="0" err="1" smtClean="0">
                <a:solidFill>
                  <a:schemeClr val="accent3">
                    <a:lumMod val="50000"/>
                  </a:schemeClr>
                </a:solidFill>
              </a:rPr>
              <a:t>mjballard@afterschoolalliance.org</a:t>
            </a:r>
            <a:endParaRPr lang="en-US" dirty="0">
              <a:solidFill>
                <a:schemeClr val="accent3">
                  <a:lumMod val="50000"/>
                </a:schemeClr>
              </a:solidFill>
            </a:endParaRPr>
          </a:p>
        </p:txBody>
      </p:sp>
      <p:sp>
        <p:nvSpPr>
          <p:cNvPr id="18" name="Rectangle 17"/>
          <p:cNvSpPr/>
          <p:nvPr/>
        </p:nvSpPr>
        <p:spPr>
          <a:xfrm>
            <a:off x="4510552" y="1734819"/>
            <a:ext cx="3273096" cy="738664"/>
          </a:xfrm>
          <a:prstGeom prst="rect">
            <a:avLst/>
          </a:prstGeom>
        </p:spPr>
        <p:txBody>
          <a:bodyPr wrap="square">
            <a:spAutoFit/>
          </a:bodyPr>
          <a:lstStyle/>
          <a:p>
            <a:pPr lvl="0"/>
            <a:r>
              <a:rPr lang="en-US" sz="2400" b="1" dirty="0" smtClean="0">
                <a:solidFill>
                  <a:schemeClr val="accent5">
                    <a:lumMod val="75000"/>
                  </a:schemeClr>
                </a:solidFill>
              </a:rPr>
              <a:t>Molly Shea</a:t>
            </a:r>
          </a:p>
          <a:p>
            <a:pPr lvl="0"/>
            <a:r>
              <a:rPr lang="en-US" dirty="0" err="1" smtClean="0">
                <a:solidFill>
                  <a:schemeClr val="accent5">
                    <a:lumMod val="75000"/>
                  </a:schemeClr>
                </a:solidFill>
              </a:rPr>
              <a:t>mshea@</a:t>
            </a:r>
            <a:r>
              <a:rPr lang="en-US" dirty="0" err="1">
                <a:solidFill>
                  <a:schemeClr val="accent5">
                    <a:lumMod val="75000"/>
                  </a:schemeClr>
                </a:solidFill>
              </a:rPr>
              <a:t>exploratorium.edu</a:t>
            </a:r>
            <a:endParaRPr lang="en-US" dirty="0">
              <a:solidFill>
                <a:schemeClr val="accent5">
                  <a:lumMod val="75000"/>
                </a:schemeClr>
              </a:solidFill>
            </a:endParaRPr>
          </a:p>
        </p:txBody>
      </p:sp>
      <p:cxnSp>
        <p:nvCxnSpPr>
          <p:cNvPr id="4" name="Straight Connector 3"/>
          <p:cNvCxnSpPr/>
          <p:nvPr/>
        </p:nvCxnSpPr>
        <p:spPr>
          <a:xfrm>
            <a:off x="609600" y="3810000"/>
            <a:ext cx="8001000" cy="0"/>
          </a:xfrm>
          <a:prstGeom prst="line">
            <a:avLst/>
          </a:prstGeom>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878052" y="1736408"/>
            <a:ext cx="3273096" cy="738664"/>
          </a:xfrm>
          <a:prstGeom prst="rect">
            <a:avLst/>
          </a:prstGeom>
        </p:spPr>
        <p:txBody>
          <a:bodyPr wrap="square">
            <a:spAutoFit/>
          </a:bodyPr>
          <a:lstStyle/>
          <a:p>
            <a:pPr lvl="0"/>
            <a:r>
              <a:rPr lang="en-US" sz="2400" b="1" dirty="0" smtClean="0">
                <a:solidFill>
                  <a:schemeClr val="accent4">
                    <a:lumMod val="75000"/>
                  </a:schemeClr>
                </a:solidFill>
              </a:rPr>
              <a:t>Angie Calabrese Barton</a:t>
            </a:r>
            <a:endParaRPr lang="en-US" sz="2400" b="1" dirty="0" smtClean="0">
              <a:solidFill>
                <a:schemeClr val="accent4">
                  <a:lumMod val="75000"/>
                </a:schemeClr>
              </a:solidFill>
            </a:endParaRPr>
          </a:p>
          <a:p>
            <a:pPr lvl="0"/>
            <a:r>
              <a:rPr lang="en-US" dirty="0">
                <a:solidFill>
                  <a:schemeClr val="accent4">
                    <a:lumMod val="75000"/>
                  </a:schemeClr>
                </a:solidFill>
              </a:rPr>
              <a:t>acb@msu.edu</a:t>
            </a:r>
          </a:p>
        </p:txBody>
      </p:sp>
    </p:spTree>
    <p:extLst>
      <p:ext uri="{BB962C8B-B14F-4D97-AF65-F5344CB8AC3E}">
        <p14:creationId xmlns:p14="http://schemas.microsoft.com/office/powerpoint/2010/main" val="3950491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0" y="6096000"/>
            <a:ext cx="2514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4400" b="1" dirty="0" smtClean="0">
                <a:solidFill>
                  <a:schemeClr val="bg1"/>
                </a:solidFill>
              </a:rPr>
              <a:t>Today’s Speakers</a:t>
            </a:r>
            <a:endParaRPr lang="en-US" sz="4400" b="1" dirty="0">
              <a:solidFill>
                <a:schemeClr val="bg1"/>
              </a:solidFill>
            </a:endParaRPr>
          </a:p>
        </p:txBody>
      </p:sp>
      <p:sp>
        <p:nvSpPr>
          <p:cNvPr id="3" name="TextBox 2"/>
          <p:cNvSpPr txBox="1"/>
          <p:nvPr/>
        </p:nvSpPr>
        <p:spPr>
          <a:xfrm>
            <a:off x="76200" y="5768178"/>
            <a:ext cx="3583596" cy="830997"/>
          </a:xfrm>
          <a:prstGeom prst="rect">
            <a:avLst/>
          </a:prstGeom>
          <a:noFill/>
        </p:spPr>
        <p:txBody>
          <a:bodyPr wrap="square" rtlCol="0">
            <a:spAutoFit/>
          </a:bodyPr>
          <a:lstStyle/>
          <a:p>
            <a:pPr algn="ctr"/>
            <a:r>
              <a:rPr lang="en-US" sz="2800" b="1" dirty="0" smtClean="0">
                <a:solidFill>
                  <a:schemeClr val="accent3">
                    <a:lumMod val="50000"/>
                  </a:schemeClr>
                </a:solidFill>
              </a:rPr>
              <a:t>Melissa Ballard</a:t>
            </a:r>
            <a:endParaRPr lang="en-US" sz="2800" dirty="0">
              <a:solidFill>
                <a:schemeClr val="accent3">
                  <a:lumMod val="50000"/>
                </a:schemeClr>
              </a:solidFill>
            </a:endParaRPr>
          </a:p>
          <a:p>
            <a:pPr algn="ctr"/>
            <a:r>
              <a:rPr lang="en-US" i="1" dirty="0" smtClean="0">
                <a:solidFill>
                  <a:schemeClr val="accent3">
                    <a:lumMod val="50000"/>
                  </a:schemeClr>
                </a:solidFill>
              </a:rPr>
              <a:t>STEM Manager</a:t>
            </a:r>
            <a:r>
              <a:rPr lang="en-US" dirty="0" smtClean="0">
                <a:solidFill>
                  <a:schemeClr val="accent3">
                    <a:lumMod val="50000"/>
                  </a:schemeClr>
                </a:solidFill>
              </a:rPr>
              <a:t>, Afterschool Alliance</a:t>
            </a:r>
            <a:endParaRPr lang="en-US" dirty="0">
              <a:solidFill>
                <a:schemeClr val="accent3">
                  <a:lumMod val="50000"/>
                </a:schemeClr>
              </a:solidFill>
            </a:endParaRPr>
          </a:p>
        </p:txBody>
      </p:sp>
      <p:sp>
        <p:nvSpPr>
          <p:cNvPr id="4" name="Rounded Rectangle 3"/>
          <p:cNvSpPr/>
          <p:nvPr/>
        </p:nvSpPr>
        <p:spPr>
          <a:xfrm>
            <a:off x="1151031" y="4343400"/>
            <a:ext cx="1433934" cy="1429640"/>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14985" y="3131403"/>
            <a:ext cx="2751430" cy="830997"/>
          </a:xfrm>
          <a:prstGeom prst="rect">
            <a:avLst/>
          </a:prstGeom>
        </p:spPr>
        <p:txBody>
          <a:bodyPr wrap="square">
            <a:spAutoFit/>
          </a:bodyPr>
          <a:lstStyle/>
          <a:p>
            <a:pPr lvl="0" algn="ctr"/>
            <a:r>
              <a:rPr lang="en-US" sz="2800" b="1" dirty="0" smtClean="0">
                <a:solidFill>
                  <a:schemeClr val="accent5">
                    <a:lumMod val="75000"/>
                  </a:schemeClr>
                </a:solidFill>
              </a:rPr>
              <a:t>Molly Shea</a:t>
            </a:r>
            <a:endParaRPr lang="en-US" sz="2800" b="1" dirty="0">
              <a:solidFill>
                <a:schemeClr val="accent5">
                  <a:lumMod val="75000"/>
                </a:schemeClr>
              </a:solidFill>
            </a:endParaRPr>
          </a:p>
          <a:p>
            <a:pPr lvl="0" algn="ctr"/>
            <a:r>
              <a:rPr lang="en-US" i="1" dirty="0" smtClean="0">
                <a:solidFill>
                  <a:schemeClr val="accent5">
                    <a:lumMod val="75000"/>
                  </a:schemeClr>
                </a:solidFill>
              </a:rPr>
              <a:t>Researcher, </a:t>
            </a:r>
            <a:r>
              <a:rPr lang="en-US" dirty="0" smtClean="0">
                <a:solidFill>
                  <a:schemeClr val="accent5">
                    <a:lumMod val="75000"/>
                  </a:schemeClr>
                </a:solidFill>
              </a:rPr>
              <a:t>Exploratorium</a:t>
            </a:r>
            <a:endParaRPr lang="en-US" dirty="0">
              <a:solidFill>
                <a:schemeClr val="accent5">
                  <a:lumMod val="75000"/>
                </a:schemeClr>
              </a:solidFill>
            </a:endParaRPr>
          </a:p>
        </p:txBody>
      </p:sp>
      <p:sp>
        <p:nvSpPr>
          <p:cNvPr id="14" name="Rectangle 13"/>
          <p:cNvSpPr/>
          <p:nvPr/>
        </p:nvSpPr>
        <p:spPr>
          <a:xfrm>
            <a:off x="5899365" y="2892985"/>
            <a:ext cx="2686053" cy="1077218"/>
          </a:xfrm>
          <a:prstGeom prst="rect">
            <a:avLst/>
          </a:prstGeom>
        </p:spPr>
        <p:txBody>
          <a:bodyPr wrap="square">
            <a:spAutoFit/>
          </a:bodyPr>
          <a:lstStyle/>
          <a:p>
            <a:pPr lvl="0" algn="ctr"/>
            <a:r>
              <a:rPr lang="en-US" sz="2800" b="1" dirty="0" smtClean="0">
                <a:solidFill>
                  <a:srgbClr val="E46C0A"/>
                </a:solidFill>
              </a:rPr>
              <a:t>Brenda Britsch</a:t>
            </a:r>
          </a:p>
          <a:p>
            <a:pPr lvl="0" algn="ctr"/>
            <a:r>
              <a:rPr lang="en-US" i="1" dirty="0" smtClean="0">
                <a:solidFill>
                  <a:srgbClr val="E46C0A"/>
                </a:solidFill>
              </a:rPr>
              <a:t>Researcher, </a:t>
            </a:r>
            <a:r>
              <a:rPr lang="en-US" dirty="0" smtClean="0">
                <a:solidFill>
                  <a:srgbClr val="E46C0A"/>
                </a:solidFill>
              </a:rPr>
              <a:t>National Girls Collaborative</a:t>
            </a:r>
            <a:endParaRPr lang="en-US" dirty="0">
              <a:solidFill>
                <a:srgbClr val="E46C0A"/>
              </a:solidFill>
            </a:endParaRPr>
          </a:p>
        </p:txBody>
      </p:sp>
      <p:pic>
        <p:nvPicPr>
          <p:cNvPr id="15" name="Picture 14"/>
          <p:cNvPicPr>
            <a:picLocks noChangeAspect="1"/>
          </p:cNvPicPr>
          <p:nvPr/>
        </p:nvPicPr>
        <p:blipFill rotWithShape="1">
          <a:blip r:embed="rId4"/>
          <a:srcRect b="9999"/>
          <a:stretch/>
        </p:blipFill>
        <p:spPr>
          <a:xfrm>
            <a:off x="1028700" y="1396696"/>
            <a:ext cx="1524000" cy="1669079"/>
          </a:xfrm>
          <a:prstGeom prst="round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2598" y="4158010"/>
            <a:ext cx="1559588" cy="1559588"/>
          </a:xfrm>
          <a:prstGeom prst="roundRect">
            <a:avLst>
              <a:gd name="adj" fmla="val 8594"/>
            </a:avLst>
          </a:prstGeom>
          <a:solidFill>
            <a:srgbClr val="FFFFFF">
              <a:shade val="85000"/>
            </a:srgbClr>
          </a:solidFill>
          <a:ln>
            <a:noFill/>
          </a:ln>
          <a:effec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52747" y="2527209"/>
            <a:ext cx="1228954" cy="1626664"/>
          </a:xfrm>
          <a:prstGeom prst="roundRect">
            <a:avLst>
              <a:gd name="adj" fmla="val 8594"/>
            </a:avLst>
          </a:prstGeom>
          <a:solidFill>
            <a:srgbClr val="FFFFFF">
              <a:shade val="85000"/>
            </a:srgbClr>
          </a:solidFill>
          <a:ln>
            <a:noFill/>
          </a:ln>
          <a:effectLst/>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r="19846"/>
          <a:stretch/>
        </p:blipFill>
        <p:spPr>
          <a:xfrm>
            <a:off x="6442291" y="1371600"/>
            <a:ext cx="1600200" cy="1501303"/>
          </a:xfrm>
          <a:prstGeom prst="roundRect">
            <a:avLst>
              <a:gd name="adj" fmla="val 8594"/>
            </a:avLst>
          </a:prstGeom>
          <a:solidFill>
            <a:srgbClr val="FFFFFF">
              <a:shade val="85000"/>
            </a:srgbClr>
          </a:solidFill>
          <a:ln>
            <a:noFill/>
          </a:ln>
          <a:effectLst/>
        </p:spPr>
      </p:pic>
      <p:sp>
        <p:nvSpPr>
          <p:cNvPr id="16" name="Rectangle 15"/>
          <p:cNvSpPr/>
          <p:nvPr/>
        </p:nvSpPr>
        <p:spPr>
          <a:xfrm>
            <a:off x="2762249" y="4137585"/>
            <a:ext cx="3409951" cy="800219"/>
          </a:xfrm>
          <a:prstGeom prst="rect">
            <a:avLst/>
          </a:prstGeom>
        </p:spPr>
        <p:txBody>
          <a:bodyPr wrap="square">
            <a:spAutoFit/>
          </a:bodyPr>
          <a:lstStyle/>
          <a:p>
            <a:pPr lvl="0" algn="ctr"/>
            <a:r>
              <a:rPr lang="en-US" sz="2800" b="1" dirty="0" err="1" smtClean="0">
                <a:solidFill>
                  <a:schemeClr val="accent4">
                    <a:lumMod val="75000"/>
                  </a:schemeClr>
                </a:solidFill>
              </a:rPr>
              <a:t>Jrene</a:t>
            </a:r>
            <a:r>
              <a:rPr lang="en-US" sz="2800" b="1" dirty="0" smtClean="0">
                <a:solidFill>
                  <a:schemeClr val="accent4">
                    <a:lumMod val="75000"/>
                  </a:schemeClr>
                </a:solidFill>
              </a:rPr>
              <a:t> Rahm</a:t>
            </a:r>
          </a:p>
          <a:p>
            <a:pPr lvl="0" algn="ctr"/>
            <a:r>
              <a:rPr lang="en-US" i="1" dirty="0" smtClean="0">
                <a:solidFill>
                  <a:schemeClr val="accent4">
                    <a:lumMod val="75000"/>
                  </a:schemeClr>
                </a:solidFill>
              </a:rPr>
              <a:t>Professor, </a:t>
            </a:r>
            <a:r>
              <a:rPr lang="en-US" dirty="0" err="1">
                <a:solidFill>
                  <a:schemeClr val="accent4">
                    <a:lumMod val="75000"/>
                  </a:schemeClr>
                </a:solidFill>
              </a:rPr>
              <a:t>Université</a:t>
            </a:r>
            <a:r>
              <a:rPr lang="en-US" dirty="0">
                <a:solidFill>
                  <a:schemeClr val="accent4">
                    <a:lumMod val="75000"/>
                  </a:schemeClr>
                </a:solidFill>
              </a:rPr>
              <a:t> de Montréal</a:t>
            </a:r>
          </a:p>
        </p:txBody>
      </p:sp>
      <p:sp>
        <p:nvSpPr>
          <p:cNvPr id="17" name="Rectangle 16"/>
          <p:cNvSpPr/>
          <p:nvPr/>
        </p:nvSpPr>
        <p:spPr>
          <a:xfrm>
            <a:off x="5303941" y="5791200"/>
            <a:ext cx="3876903" cy="800219"/>
          </a:xfrm>
          <a:prstGeom prst="rect">
            <a:avLst/>
          </a:prstGeom>
        </p:spPr>
        <p:txBody>
          <a:bodyPr wrap="square">
            <a:spAutoFit/>
          </a:bodyPr>
          <a:lstStyle/>
          <a:p>
            <a:pPr lvl="0" algn="ctr"/>
            <a:r>
              <a:rPr lang="en-US" sz="2800" b="1" dirty="0" smtClean="0">
                <a:solidFill>
                  <a:schemeClr val="accent2">
                    <a:lumMod val="75000"/>
                  </a:schemeClr>
                </a:solidFill>
              </a:rPr>
              <a:t>Angie Calabrese Barton</a:t>
            </a:r>
          </a:p>
          <a:p>
            <a:pPr lvl="0" algn="ctr"/>
            <a:r>
              <a:rPr lang="en-US" i="1" dirty="0" smtClean="0">
                <a:solidFill>
                  <a:schemeClr val="accent2">
                    <a:lumMod val="75000"/>
                  </a:schemeClr>
                </a:solidFill>
              </a:rPr>
              <a:t>Professor, </a:t>
            </a:r>
            <a:r>
              <a:rPr lang="en-US" dirty="0" smtClean="0">
                <a:solidFill>
                  <a:schemeClr val="accent2">
                    <a:lumMod val="75000"/>
                  </a:schemeClr>
                </a:solidFill>
              </a:rPr>
              <a:t>Michigan State University</a:t>
            </a:r>
            <a:endParaRPr lang="en-US" dirty="0">
              <a:solidFill>
                <a:schemeClr val="accent2">
                  <a:lumMod val="75000"/>
                </a:schemeClr>
              </a:solidFill>
            </a:endParaRPr>
          </a:p>
        </p:txBody>
      </p:sp>
    </p:spTree>
    <p:extLst>
      <p:ext uri="{BB962C8B-B14F-4D97-AF65-F5344CB8AC3E}">
        <p14:creationId xmlns:p14="http://schemas.microsoft.com/office/powerpoint/2010/main" val="817266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solidFill>
                  <a:schemeClr val="bg1"/>
                </a:solidFill>
              </a:rPr>
              <a:t>Overview</a:t>
            </a:r>
            <a:endParaRPr lang="en-US" sz="4400" b="1" dirty="0">
              <a:solidFill>
                <a:schemeClr val="bg1"/>
              </a:solidFill>
            </a:endParaRPr>
          </a:p>
        </p:txBody>
      </p:sp>
      <p:sp>
        <p:nvSpPr>
          <p:cNvPr id="3" name="TextBox 2"/>
          <p:cNvSpPr txBox="1"/>
          <p:nvPr/>
        </p:nvSpPr>
        <p:spPr>
          <a:xfrm>
            <a:off x="764360" y="1524000"/>
            <a:ext cx="7770040" cy="4401205"/>
          </a:xfrm>
          <a:prstGeom prst="rect">
            <a:avLst/>
          </a:prstGeom>
          <a:noFill/>
        </p:spPr>
        <p:txBody>
          <a:bodyPr wrap="square" rtlCol="0">
            <a:spAutoFit/>
          </a:bodyPr>
          <a:lstStyle/>
          <a:p>
            <a:pPr marL="514350" lvl="0" indent="-514350">
              <a:spcAft>
                <a:spcPts val="1200"/>
              </a:spcAft>
              <a:buFont typeface="+mj-lt"/>
              <a:buAutoNum type="arabicPeriod"/>
            </a:pPr>
            <a:r>
              <a:rPr lang="en-US" sz="3000" dirty="0" smtClean="0">
                <a:solidFill>
                  <a:schemeClr val="accent1">
                    <a:lumMod val="50000"/>
                  </a:schemeClr>
                </a:solidFill>
              </a:rPr>
              <a:t>Background on initiative (5 min)</a:t>
            </a:r>
            <a:endParaRPr lang="en-US" sz="2400" dirty="0" smtClean="0">
              <a:solidFill>
                <a:schemeClr val="accent1">
                  <a:lumMod val="50000"/>
                </a:schemeClr>
              </a:solidFill>
            </a:endParaRPr>
          </a:p>
          <a:p>
            <a:pPr marL="514350" indent="-514350">
              <a:spcAft>
                <a:spcPts val="1800"/>
              </a:spcAft>
              <a:buFont typeface="+mj-lt"/>
              <a:buAutoNum type="arabicPeriod"/>
            </a:pPr>
            <a:r>
              <a:rPr lang="en-US" sz="3000" dirty="0" smtClean="0">
                <a:solidFill>
                  <a:schemeClr val="accent1">
                    <a:lumMod val="50000"/>
                  </a:schemeClr>
                </a:solidFill>
              </a:rPr>
              <a:t>Gender equity intro (5 min)</a:t>
            </a:r>
          </a:p>
          <a:p>
            <a:pPr marL="514350" indent="-514350">
              <a:spcAft>
                <a:spcPts val="1800"/>
              </a:spcAft>
              <a:buFont typeface="+mj-lt"/>
              <a:buAutoNum type="arabicPeriod"/>
            </a:pPr>
            <a:r>
              <a:rPr lang="en-US" sz="3000" dirty="0" smtClean="0">
                <a:solidFill>
                  <a:schemeClr val="accent1">
                    <a:lumMod val="50000"/>
                  </a:schemeClr>
                </a:solidFill>
              </a:rPr>
              <a:t>Panelist discussion (20 min)</a:t>
            </a:r>
          </a:p>
          <a:p>
            <a:pPr marL="514350" indent="-514350">
              <a:spcAft>
                <a:spcPts val="1800"/>
              </a:spcAft>
              <a:buFont typeface="+mj-lt"/>
              <a:buAutoNum type="arabicPeriod"/>
            </a:pPr>
            <a:r>
              <a:rPr lang="en-US" sz="3000" dirty="0" smtClean="0">
                <a:solidFill>
                  <a:schemeClr val="accent1">
                    <a:lumMod val="50000"/>
                  </a:schemeClr>
                </a:solidFill>
              </a:rPr>
              <a:t>Audience Q &amp; A (10 min)</a:t>
            </a:r>
          </a:p>
          <a:p>
            <a:pPr marL="514350" indent="-514350">
              <a:spcAft>
                <a:spcPts val="1800"/>
              </a:spcAft>
              <a:buFont typeface="+mj-lt"/>
              <a:buAutoNum type="arabicPeriod"/>
            </a:pPr>
            <a:r>
              <a:rPr lang="en-US" sz="3000" dirty="0" smtClean="0">
                <a:solidFill>
                  <a:schemeClr val="accent1">
                    <a:lumMod val="50000"/>
                  </a:schemeClr>
                </a:solidFill>
              </a:rPr>
              <a:t>Audience discussion: Using research in practice (5 min)</a:t>
            </a:r>
          </a:p>
          <a:p>
            <a:pPr marL="514350" indent="-514350">
              <a:spcAft>
                <a:spcPts val="1200"/>
              </a:spcAft>
              <a:buFont typeface="+mj-lt"/>
              <a:buAutoNum type="arabicPeriod"/>
            </a:pPr>
            <a:r>
              <a:rPr lang="en-US" sz="3000" dirty="0" smtClean="0">
                <a:solidFill>
                  <a:schemeClr val="accent1">
                    <a:lumMod val="50000"/>
                  </a:schemeClr>
                </a:solidFill>
              </a:rPr>
              <a:t>Upcoming research &amp; opportunities (5 min)</a:t>
            </a:r>
          </a:p>
        </p:txBody>
      </p:sp>
    </p:spTree>
    <p:extLst>
      <p:ext uri="{BB962C8B-B14F-4D97-AF65-F5344CB8AC3E}">
        <p14:creationId xmlns:p14="http://schemas.microsoft.com/office/powerpoint/2010/main" val="1748362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6019800"/>
            <a:ext cx="2514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Wash.png"/>
          <p:cNvPicPr>
            <a:picLocks noChangeAspect="1"/>
          </p:cNvPicPr>
          <p:nvPr/>
        </p:nvPicPr>
        <p:blipFill rotWithShape="1">
          <a:blip r:embed="rId3">
            <a:extLst>
              <a:ext uri="{28A0092B-C50C-407E-A947-70E740481C1C}">
                <a14:useLocalDpi xmlns:a14="http://schemas.microsoft.com/office/drawing/2010/main" val="0"/>
              </a:ext>
            </a:extLst>
          </a:blip>
          <a:srcRect l="10128" r="9989"/>
          <a:stretch/>
        </p:blipFill>
        <p:spPr>
          <a:xfrm>
            <a:off x="4191000" y="5913438"/>
            <a:ext cx="1513491" cy="822325"/>
          </a:xfrm>
          <a:prstGeom prst="rect">
            <a:avLst/>
          </a:prstGeom>
        </p:spPr>
      </p:pic>
      <p:pic>
        <p:nvPicPr>
          <p:cNvPr id="8" name="Picture 7" descr="Kings-college-london-logo-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5985340"/>
            <a:ext cx="1066800" cy="720260"/>
          </a:xfrm>
          <a:prstGeom prst="rect">
            <a:avLst/>
          </a:prstGeom>
        </p:spPr>
      </p:pic>
      <p:pic>
        <p:nvPicPr>
          <p:cNvPr id="9" name="Picture 8"/>
          <p:cNvPicPr>
            <a:picLocks noChangeAspect="1"/>
          </p:cNvPicPr>
          <p:nvPr/>
        </p:nvPicPr>
        <p:blipFill>
          <a:blip r:embed="rId5"/>
          <a:stretch>
            <a:fillRect/>
          </a:stretch>
        </p:blipFill>
        <p:spPr>
          <a:xfrm>
            <a:off x="152400" y="5943600"/>
            <a:ext cx="2267185" cy="762000"/>
          </a:xfrm>
          <a:prstGeom prst="rect">
            <a:avLst/>
          </a:prstGeom>
        </p:spPr>
      </p:pic>
      <p:pic>
        <p:nvPicPr>
          <p:cNvPr id="10" name="Picture 9" descr="afterschoolalliancelogo.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67000" y="5937781"/>
            <a:ext cx="1098830" cy="773639"/>
          </a:xfrm>
          <a:prstGeom prst="rect">
            <a:avLst/>
          </a:prstGeom>
        </p:spPr>
      </p:pic>
      <p:sp>
        <p:nvSpPr>
          <p:cNvPr id="12" name="Title 11"/>
          <p:cNvSpPr>
            <a:spLocks noGrp="1"/>
          </p:cNvSpPr>
          <p:nvPr>
            <p:ph type="title"/>
          </p:nvPr>
        </p:nvSpPr>
        <p:spPr/>
        <p:txBody>
          <a:bodyPr/>
          <a:lstStyle/>
          <a:p>
            <a:endParaRPr lang="en-US"/>
          </a:p>
        </p:txBody>
      </p:sp>
      <p:pic>
        <p:nvPicPr>
          <p:cNvPr id="14" name="Picture 13" descr="Screen Shot 2015-06-24 at 12.33.44 PM.png"/>
          <p:cNvPicPr>
            <a:picLocks noChangeAspect="1"/>
          </p:cNvPicPr>
          <p:nvPr/>
        </p:nvPicPr>
        <p:blipFill rotWithShape="1">
          <a:blip r:embed="rId7">
            <a:extLst>
              <a:ext uri="{28A0092B-C50C-407E-A947-70E740481C1C}">
                <a14:useLocalDpi xmlns:a14="http://schemas.microsoft.com/office/drawing/2010/main" val="0"/>
              </a:ext>
            </a:extLst>
          </a:blip>
          <a:srcRect l="5706" t="14950" r="9084"/>
          <a:stretch/>
        </p:blipFill>
        <p:spPr>
          <a:xfrm>
            <a:off x="0" y="0"/>
            <a:ext cx="9144000" cy="5704336"/>
          </a:xfrm>
          <a:prstGeom prst="rect">
            <a:avLst/>
          </a:prstGeom>
        </p:spPr>
      </p:pic>
      <p:pic>
        <p:nvPicPr>
          <p:cNvPr id="15" name="Picture 14" descr="nsf_logo_new_transparent.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72400" y="5791200"/>
            <a:ext cx="990600" cy="991567"/>
          </a:xfrm>
          <a:prstGeom prst="rect">
            <a:avLst/>
          </a:prstGeom>
        </p:spPr>
      </p:pic>
    </p:spTree>
    <p:extLst>
      <p:ext uri="{BB962C8B-B14F-4D97-AF65-F5344CB8AC3E}">
        <p14:creationId xmlns:p14="http://schemas.microsoft.com/office/powerpoint/2010/main" val="4127147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6019800"/>
            <a:ext cx="2514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4400" b="1" dirty="0" smtClean="0">
                <a:solidFill>
                  <a:schemeClr val="bg1"/>
                </a:solidFill>
              </a:rPr>
              <a:t>Connected Collections</a:t>
            </a:r>
            <a:endParaRPr lang="en-US" sz="4400" b="1" dirty="0">
              <a:solidFill>
                <a:schemeClr val="bg1"/>
              </a:solidFill>
            </a:endParaRPr>
          </a:p>
        </p:txBody>
      </p:sp>
      <p:sp>
        <p:nvSpPr>
          <p:cNvPr id="3" name="TextBox 2"/>
          <p:cNvSpPr txBox="1"/>
          <p:nvPr/>
        </p:nvSpPr>
        <p:spPr>
          <a:xfrm>
            <a:off x="381000" y="1143000"/>
            <a:ext cx="4191000" cy="5609228"/>
          </a:xfrm>
          <a:prstGeom prst="rect">
            <a:avLst/>
          </a:prstGeom>
          <a:noFill/>
        </p:spPr>
        <p:txBody>
          <a:bodyPr wrap="square" rtlCol="0">
            <a:spAutoFit/>
          </a:bodyPr>
          <a:lstStyle/>
          <a:p>
            <a:pPr lvl="0">
              <a:spcAft>
                <a:spcPts val="1200"/>
              </a:spcAft>
            </a:pPr>
            <a:r>
              <a:rPr lang="en-US" sz="2800" b="1" dirty="0" smtClean="0">
                <a:solidFill>
                  <a:schemeClr val="accent1">
                    <a:lumMod val="50000"/>
                  </a:schemeClr>
                </a:solidFill>
              </a:rPr>
              <a:t>Include:</a:t>
            </a:r>
          </a:p>
          <a:p>
            <a:pPr marL="457200" lvl="0" indent="-457200">
              <a:spcAft>
                <a:spcPts val="1200"/>
              </a:spcAft>
              <a:buFont typeface="Arial" panose="020B0604020202020204" pitchFamily="34" charset="0"/>
              <a:buChar char="•"/>
            </a:pPr>
            <a:r>
              <a:rPr lang="en-US" sz="2800" dirty="0" smtClean="0">
                <a:solidFill>
                  <a:schemeClr val="accent1">
                    <a:lumMod val="50000"/>
                  </a:schemeClr>
                </a:solidFill>
              </a:rPr>
              <a:t>An </a:t>
            </a:r>
            <a:r>
              <a:rPr lang="en-US" sz="2800" dirty="0">
                <a:solidFill>
                  <a:schemeClr val="accent1">
                    <a:lumMod val="50000"/>
                  </a:schemeClr>
                </a:solidFill>
              </a:rPr>
              <a:t>overview and learning goals for a select topic</a:t>
            </a:r>
          </a:p>
          <a:p>
            <a:pPr marL="457200" lvl="0" indent="-457200">
              <a:spcAft>
                <a:spcPts val="1200"/>
              </a:spcAft>
              <a:buFont typeface="Arial" panose="020B0604020202020204" pitchFamily="34" charset="0"/>
              <a:buChar char="•"/>
            </a:pPr>
            <a:r>
              <a:rPr lang="en-US" sz="2800" dirty="0">
                <a:solidFill>
                  <a:schemeClr val="accent1">
                    <a:lumMod val="50000"/>
                  </a:schemeClr>
                </a:solidFill>
              </a:rPr>
              <a:t>4-6 short synopses of recent research published in journals</a:t>
            </a:r>
          </a:p>
          <a:p>
            <a:pPr marL="457200" lvl="0" indent="-457200">
              <a:spcAft>
                <a:spcPts val="1200"/>
              </a:spcAft>
              <a:buFont typeface="Arial" panose="020B0604020202020204" pitchFamily="34" charset="0"/>
              <a:buChar char="•"/>
            </a:pPr>
            <a:r>
              <a:rPr lang="en-US" sz="2800" dirty="0">
                <a:solidFill>
                  <a:schemeClr val="accent1">
                    <a:lumMod val="50000"/>
                  </a:schemeClr>
                </a:solidFill>
              </a:rPr>
              <a:t>A set of overarching discussion prompts and links to other relevant resources</a:t>
            </a:r>
          </a:p>
          <a:p>
            <a:pPr lvl="0">
              <a:spcAft>
                <a:spcPts val="1200"/>
              </a:spcAft>
            </a:pPr>
            <a:endParaRPr lang="en-US" sz="1050" dirty="0">
              <a:solidFill>
                <a:schemeClr val="accent1">
                  <a:lumMod val="50000"/>
                </a:schemeClr>
              </a:solidFill>
            </a:endParaRPr>
          </a:p>
        </p:txBody>
      </p:sp>
      <p:pic>
        <p:nvPicPr>
          <p:cNvPr id="11" name="Picture 10"/>
          <p:cNvPicPr>
            <a:picLocks noChangeAspect="1"/>
          </p:cNvPicPr>
          <p:nvPr/>
        </p:nvPicPr>
        <p:blipFill rotWithShape="1">
          <a:blip r:embed="rId3"/>
          <a:srcRect t="3889"/>
          <a:stretch/>
        </p:blipFill>
        <p:spPr>
          <a:xfrm>
            <a:off x="4567382" y="1200727"/>
            <a:ext cx="4553527" cy="5671128"/>
          </a:xfrm>
          <a:prstGeom prst="rect">
            <a:avLst/>
          </a:prstGeom>
        </p:spPr>
      </p:pic>
      <p:sp>
        <p:nvSpPr>
          <p:cNvPr id="6" name="Rectangle 5"/>
          <p:cNvSpPr/>
          <p:nvPr/>
        </p:nvSpPr>
        <p:spPr>
          <a:xfrm>
            <a:off x="415580" y="6336268"/>
            <a:ext cx="4105419" cy="369332"/>
          </a:xfrm>
          <a:prstGeom prst="rect">
            <a:avLst/>
          </a:prstGeom>
        </p:spPr>
        <p:txBody>
          <a:bodyPr wrap="none">
            <a:spAutoFit/>
          </a:bodyPr>
          <a:lstStyle/>
          <a:p>
            <a:r>
              <a:rPr lang="en-US" dirty="0">
                <a:solidFill>
                  <a:schemeClr val="bg1"/>
                </a:solidFill>
                <a:hlinkClick r:id="rId4"/>
              </a:rPr>
              <a:t>relatingresearchtopractice.org/</a:t>
            </a:r>
            <a:r>
              <a:rPr lang="en-US" dirty="0" err="1">
                <a:solidFill>
                  <a:schemeClr val="bg1"/>
                </a:solidFill>
                <a:hlinkClick r:id="rId4"/>
              </a:rPr>
              <a:t>hot_topics</a:t>
            </a:r>
            <a:endParaRPr lang="en-US" dirty="0"/>
          </a:p>
        </p:txBody>
      </p:sp>
    </p:spTree>
    <p:extLst>
      <p:ext uri="{BB962C8B-B14F-4D97-AF65-F5344CB8AC3E}">
        <p14:creationId xmlns:p14="http://schemas.microsoft.com/office/powerpoint/2010/main" val="3778509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3588" y="193675"/>
            <a:ext cx="8229600" cy="762000"/>
          </a:xfrm>
        </p:spPr>
        <p:txBody>
          <a:bodyPr/>
          <a:lstStyle/>
          <a:p>
            <a:pPr fontAlgn="auto">
              <a:spcAft>
                <a:spcPts val="0"/>
              </a:spcAft>
              <a:defRPr/>
            </a:pPr>
            <a:r>
              <a:rPr lang="en-US" b="1" dirty="0" smtClean="0">
                <a:solidFill>
                  <a:schemeClr val="bg1"/>
                </a:solidFill>
              </a:rPr>
              <a:t>What is Gender Equity?</a:t>
            </a:r>
            <a:endParaRPr lang="en-US" dirty="0">
              <a:solidFill>
                <a:srgbClr val="FF0000"/>
              </a:solidFill>
            </a:endParaRPr>
          </a:p>
        </p:txBody>
      </p:sp>
      <p:pic>
        <p:nvPicPr>
          <p:cNvPr id="9" name="Picture 8"/>
          <p:cNvPicPr>
            <a:picLocks noChangeAspect="1"/>
          </p:cNvPicPr>
          <p:nvPr/>
        </p:nvPicPr>
        <p:blipFill>
          <a:blip r:embed="rId3"/>
          <a:stretch>
            <a:fillRect/>
          </a:stretch>
        </p:blipFill>
        <p:spPr>
          <a:xfrm>
            <a:off x="-18563" y="1233793"/>
            <a:ext cx="5298829" cy="2223896"/>
          </a:xfrm>
          <a:prstGeom prst="rect">
            <a:avLst/>
          </a:prstGeom>
        </p:spPr>
      </p:pic>
      <p:pic>
        <p:nvPicPr>
          <p:cNvPr id="11" name="Picture 10"/>
          <p:cNvPicPr>
            <a:picLocks noChangeAspect="1"/>
          </p:cNvPicPr>
          <p:nvPr/>
        </p:nvPicPr>
        <p:blipFill>
          <a:blip r:embed="rId4"/>
          <a:stretch>
            <a:fillRect/>
          </a:stretch>
        </p:blipFill>
        <p:spPr>
          <a:xfrm>
            <a:off x="0" y="3528603"/>
            <a:ext cx="9144000" cy="3314156"/>
          </a:xfrm>
          <a:prstGeom prst="rect">
            <a:avLst/>
          </a:prstGeom>
        </p:spPr>
      </p:pic>
      <p:pic>
        <p:nvPicPr>
          <p:cNvPr id="6" name="Picture 5"/>
          <p:cNvPicPr>
            <a:picLocks noChangeAspect="1"/>
          </p:cNvPicPr>
          <p:nvPr/>
        </p:nvPicPr>
        <p:blipFill>
          <a:blip r:embed="rId5"/>
          <a:stretch>
            <a:fillRect/>
          </a:stretch>
        </p:blipFill>
        <p:spPr>
          <a:xfrm>
            <a:off x="5280266" y="1233793"/>
            <a:ext cx="3863734" cy="2271407"/>
          </a:xfrm>
          <a:prstGeom prst="rect">
            <a:avLst/>
          </a:prstGeom>
        </p:spPr>
      </p:pic>
      <p:sp>
        <p:nvSpPr>
          <p:cNvPr id="7" name="Rectangle 6"/>
          <p:cNvSpPr/>
          <p:nvPr/>
        </p:nvSpPr>
        <p:spPr>
          <a:xfrm>
            <a:off x="-18563" y="3464561"/>
            <a:ext cx="9162563" cy="11683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8" name="Rectangle 7"/>
          <p:cNvSpPr/>
          <p:nvPr/>
        </p:nvSpPr>
        <p:spPr>
          <a:xfrm>
            <a:off x="-18564" y="1140497"/>
            <a:ext cx="9162563" cy="11683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10" name="Rectangle 9"/>
          <p:cNvSpPr/>
          <p:nvPr/>
        </p:nvSpPr>
        <p:spPr>
          <a:xfrm>
            <a:off x="-18565" y="6770439"/>
            <a:ext cx="9162563" cy="11683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Tree>
    <p:extLst>
      <p:ext uri="{BB962C8B-B14F-4D97-AF65-F5344CB8AC3E}">
        <p14:creationId xmlns:p14="http://schemas.microsoft.com/office/powerpoint/2010/main" val="38070710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6019800"/>
            <a:ext cx="2514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4400" b="1" dirty="0" smtClean="0">
                <a:solidFill>
                  <a:schemeClr val="bg1"/>
                </a:solidFill>
              </a:rPr>
              <a:t>Panel Discussion</a:t>
            </a:r>
            <a:endParaRPr lang="en-US" sz="4400" b="1" dirty="0">
              <a:solidFill>
                <a:schemeClr val="bg1"/>
              </a:solidFill>
            </a:endParaRPr>
          </a:p>
        </p:txBody>
      </p:sp>
      <p:sp>
        <p:nvSpPr>
          <p:cNvPr id="4" name="Rectangle 3"/>
          <p:cNvSpPr/>
          <p:nvPr/>
        </p:nvSpPr>
        <p:spPr>
          <a:xfrm>
            <a:off x="4590" y="1143000"/>
            <a:ext cx="9144000" cy="5715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02482" y="2438400"/>
            <a:ext cx="7353355" cy="2800767"/>
          </a:xfrm>
          <a:prstGeom prst="rect">
            <a:avLst/>
          </a:prstGeom>
          <a:noFill/>
        </p:spPr>
        <p:txBody>
          <a:bodyPr wrap="square" rtlCol="0">
            <a:spAutoFit/>
          </a:bodyPr>
          <a:lstStyle/>
          <a:p>
            <a:pPr lvl="0">
              <a:spcAft>
                <a:spcPts val="1200"/>
              </a:spcAft>
            </a:pPr>
            <a:r>
              <a:rPr lang="en-US" sz="4400" b="1" dirty="0" smtClean="0">
                <a:solidFill>
                  <a:schemeClr val="accent1">
                    <a:lumMod val="50000"/>
                  </a:schemeClr>
                </a:solidFill>
              </a:rPr>
              <a:t>Q1 |  </a:t>
            </a:r>
            <a:r>
              <a:rPr lang="en-US" sz="4400" dirty="0">
                <a:solidFill>
                  <a:schemeClr val="accent1">
                    <a:lumMod val="50000"/>
                  </a:schemeClr>
                </a:solidFill>
              </a:rPr>
              <a:t>How are gender and science identities important </a:t>
            </a:r>
            <a:r>
              <a:rPr lang="en-US" sz="4400" dirty="0" smtClean="0">
                <a:solidFill>
                  <a:schemeClr val="accent1">
                    <a:lumMod val="50000"/>
                  </a:schemeClr>
                </a:solidFill>
              </a:rPr>
              <a:t>aspects </a:t>
            </a:r>
            <a:r>
              <a:rPr lang="en-US" sz="4400" dirty="0">
                <a:solidFill>
                  <a:schemeClr val="accent1">
                    <a:lumMod val="50000"/>
                  </a:schemeClr>
                </a:solidFill>
              </a:rPr>
              <a:t>of learning to keep in mind when teaching science?</a:t>
            </a:r>
            <a:endParaRPr lang="en-US" sz="4400" b="1" dirty="0" smtClean="0">
              <a:solidFill>
                <a:schemeClr val="accent1">
                  <a:lumMod val="50000"/>
                </a:schemeClr>
              </a:solidFill>
            </a:endParaRPr>
          </a:p>
        </p:txBody>
      </p:sp>
    </p:spTree>
    <p:extLst>
      <p:ext uri="{BB962C8B-B14F-4D97-AF65-F5344CB8AC3E}">
        <p14:creationId xmlns:p14="http://schemas.microsoft.com/office/powerpoint/2010/main" val="1547941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solidFill>
                  <a:schemeClr val="bg1"/>
                </a:solidFill>
              </a:rPr>
              <a:t>Panel Discussion</a:t>
            </a:r>
            <a:endParaRPr lang="en-US" sz="4400" b="1" dirty="0">
              <a:solidFill>
                <a:schemeClr val="bg1"/>
              </a:solidFill>
            </a:endParaRPr>
          </a:p>
        </p:txBody>
      </p:sp>
      <p:sp>
        <p:nvSpPr>
          <p:cNvPr id="4" name="Rectangle 3"/>
          <p:cNvSpPr/>
          <p:nvPr/>
        </p:nvSpPr>
        <p:spPr>
          <a:xfrm>
            <a:off x="0" y="1143000"/>
            <a:ext cx="9144000" cy="5715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14401" y="2057400"/>
            <a:ext cx="8229600" cy="3477875"/>
          </a:xfrm>
          <a:prstGeom prst="rect">
            <a:avLst/>
          </a:prstGeom>
          <a:noFill/>
        </p:spPr>
        <p:txBody>
          <a:bodyPr wrap="square" rtlCol="0">
            <a:spAutoFit/>
          </a:bodyPr>
          <a:lstStyle/>
          <a:p>
            <a:pPr>
              <a:spcAft>
                <a:spcPts val="1200"/>
              </a:spcAft>
            </a:pPr>
            <a:r>
              <a:rPr lang="en-US" sz="4400" b="1" dirty="0" smtClean="0">
                <a:solidFill>
                  <a:schemeClr val="accent1">
                    <a:lumMod val="50000"/>
                  </a:schemeClr>
                </a:solidFill>
              </a:rPr>
              <a:t>Q2 | </a:t>
            </a:r>
            <a:r>
              <a:rPr lang="en-US" sz="4400" dirty="0">
                <a:solidFill>
                  <a:schemeClr val="accent1">
                    <a:lumMod val="50000"/>
                  </a:schemeClr>
                </a:solidFill>
              </a:rPr>
              <a:t>Why is it important to help girls make connections across home, school, and after-school science </a:t>
            </a:r>
            <a:r>
              <a:rPr lang="en-US" sz="4400" dirty="0" smtClean="0">
                <a:solidFill>
                  <a:schemeClr val="accent1">
                    <a:lumMod val="50000"/>
                  </a:schemeClr>
                </a:solidFill>
              </a:rPr>
              <a:t>to broaden </a:t>
            </a:r>
            <a:r>
              <a:rPr lang="en-US" sz="4400" dirty="0">
                <a:solidFill>
                  <a:schemeClr val="accent1">
                    <a:lumMod val="50000"/>
                  </a:schemeClr>
                </a:solidFill>
              </a:rPr>
              <a:t>notions of “what counts” as science?</a:t>
            </a:r>
          </a:p>
        </p:txBody>
      </p:sp>
    </p:spTree>
    <p:extLst>
      <p:ext uri="{BB962C8B-B14F-4D97-AF65-F5344CB8AC3E}">
        <p14:creationId xmlns:p14="http://schemas.microsoft.com/office/powerpoint/2010/main" val="318359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6019800"/>
            <a:ext cx="2514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4400" b="1" dirty="0" smtClean="0">
                <a:solidFill>
                  <a:schemeClr val="bg1"/>
                </a:solidFill>
              </a:rPr>
              <a:t>Audience Question</a:t>
            </a:r>
            <a:endParaRPr lang="en-US" sz="4400" b="1" dirty="0">
              <a:solidFill>
                <a:schemeClr val="bg1"/>
              </a:solidFill>
            </a:endParaRPr>
          </a:p>
        </p:txBody>
      </p:sp>
      <p:sp>
        <p:nvSpPr>
          <p:cNvPr id="4" name="Rectangle 3"/>
          <p:cNvSpPr/>
          <p:nvPr/>
        </p:nvSpPr>
        <p:spPr>
          <a:xfrm>
            <a:off x="0" y="1143000"/>
            <a:ext cx="9144000" cy="5715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59660" y="2057400"/>
            <a:ext cx="7239000" cy="3477875"/>
          </a:xfrm>
          <a:prstGeom prst="rect">
            <a:avLst/>
          </a:prstGeom>
          <a:noFill/>
        </p:spPr>
        <p:txBody>
          <a:bodyPr wrap="square" rtlCol="0">
            <a:spAutoFit/>
          </a:bodyPr>
          <a:lstStyle/>
          <a:p>
            <a:pPr lvl="0">
              <a:spcAft>
                <a:spcPts val="1200"/>
              </a:spcAft>
            </a:pPr>
            <a:r>
              <a:rPr lang="en-US" sz="4400" dirty="0" smtClean="0">
                <a:solidFill>
                  <a:schemeClr val="accent1">
                    <a:lumMod val="50000"/>
                  </a:schemeClr>
                </a:solidFill>
              </a:rPr>
              <a:t>Q3 </a:t>
            </a:r>
            <a:r>
              <a:rPr lang="en-US" sz="4400" dirty="0">
                <a:solidFill>
                  <a:schemeClr val="accent1">
                    <a:lumMod val="50000"/>
                  </a:schemeClr>
                </a:solidFill>
              </a:rPr>
              <a:t>|  Think about your own </a:t>
            </a:r>
            <a:r>
              <a:rPr lang="en-US" sz="4400" dirty="0" smtClean="0">
                <a:solidFill>
                  <a:schemeClr val="accent1">
                    <a:lumMod val="50000"/>
                  </a:schemeClr>
                </a:solidFill>
              </a:rPr>
              <a:t>practice: What </a:t>
            </a:r>
            <a:r>
              <a:rPr lang="en-US" sz="4400" dirty="0">
                <a:solidFill>
                  <a:schemeClr val="accent1">
                    <a:lumMod val="50000"/>
                  </a:schemeClr>
                </a:solidFill>
              </a:rPr>
              <a:t>barriers have you seen for girls interested in constructing science-linked identities</a:t>
            </a:r>
            <a:r>
              <a:rPr lang="en-US" sz="4400" dirty="0" smtClean="0">
                <a:solidFill>
                  <a:schemeClr val="accent1">
                    <a:lumMod val="50000"/>
                  </a:schemeClr>
                </a:solidFill>
              </a:rPr>
              <a:t>?</a:t>
            </a:r>
            <a:endParaRPr lang="en-US" sz="4400" dirty="0">
              <a:solidFill>
                <a:schemeClr val="accent1">
                  <a:lumMod val="50000"/>
                </a:schemeClr>
              </a:solidFill>
            </a:endParaRPr>
          </a:p>
        </p:txBody>
      </p:sp>
    </p:spTree>
    <p:extLst>
      <p:ext uri="{BB962C8B-B14F-4D97-AF65-F5344CB8AC3E}">
        <p14:creationId xmlns:p14="http://schemas.microsoft.com/office/powerpoint/2010/main" val="224366330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GCP Basic _Template_PartnerLogos.potx" id="{4E34E9D4-BDD1-48FA-9BBD-5C997D765DE5}" vid="{638576EE-A8D9-48A0-B5DC-95F79071265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1822</TotalTime>
  <Words>1019</Words>
  <Application>Microsoft Office PowerPoint</Application>
  <PresentationFormat>On-screen Show (4:3)</PresentationFormat>
  <Paragraphs>172</Paragraphs>
  <Slides>17</Slides>
  <Notes>17</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17</vt:i4>
      </vt:variant>
    </vt:vector>
  </HeadingPairs>
  <TitlesOfParts>
    <vt:vector size="24" baseType="lpstr">
      <vt:lpstr>Arial</vt:lpstr>
      <vt:lpstr>Calibri</vt:lpstr>
      <vt:lpstr>Trebuchet MS</vt:lpstr>
      <vt:lpstr>1_Office Theme</vt:lpstr>
      <vt:lpstr>4_Office Theme</vt:lpstr>
      <vt:lpstr>2_Office Theme</vt:lpstr>
      <vt:lpstr>Office Theme</vt:lpstr>
      <vt:lpstr>Digging into Research: Gender Equity in STEM</vt:lpstr>
      <vt:lpstr>Today’s Speakers</vt:lpstr>
      <vt:lpstr>Overview</vt:lpstr>
      <vt:lpstr>PowerPoint Presentation</vt:lpstr>
      <vt:lpstr>Connected Collections</vt:lpstr>
      <vt:lpstr>What is Gender Equity?</vt:lpstr>
      <vt:lpstr>Panel Discussion</vt:lpstr>
      <vt:lpstr>Panel Discussion</vt:lpstr>
      <vt:lpstr>Audience Question</vt:lpstr>
      <vt:lpstr>Audience Q &amp; A</vt:lpstr>
      <vt:lpstr>Research in Practice: How might you use a Connected Collection in your practice? Personally? With staff?</vt:lpstr>
      <vt:lpstr>From last week’s webinar:</vt:lpstr>
      <vt:lpstr>National Girls Collaborative Project</vt:lpstr>
      <vt:lpstr>Jrene’s current &amp; upcoming research</vt:lpstr>
      <vt:lpstr>PowerPoint Presentation</vt:lpstr>
      <vt:lpstr>California Tinkering Afterschool Network</vt:lpstr>
      <vt:lpstr>Thank you for attending!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asteines</dc:creator>
  <cp:lastModifiedBy>Melissa Ballard</cp:lastModifiedBy>
  <cp:revision>130</cp:revision>
  <cp:lastPrinted>2014-08-11T17:31:24Z</cp:lastPrinted>
  <dcterms:created xsi:type="dcterms:W3CDTF">2014-08-08T15:32:58Z</dcterms:created>
  <dcterms:modified xsi:type="dcterms:W3CDTF">2015-07-08T17:59:57Z</dcterms:modified>
</cp:coreProperties>
</file>